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9" r:id="rId5"/>
    <p:sldId id="260" r:id="rId6"/>
    <p:sldId id="261" r:id="rId7"/>
    <p:sldId id="265" r:id="rId8"/>
    <p:sldId id="264" r:id="rId9"/>
    <p:sldId id="262" r:id="rId10"/>
    <p:sldId id="263" r:id="rId11"/>
    <p:sldId id="266" r:id="rId12"/>
    <p:sldId id="267" r:id="rId13"/>
  </p:sldIdLst>
  <p:sldSz cx="12192000" cy="6858000"/>
  <p:notesSz cx="7010400" cy="9296400"/>
  <p:embeddedFontLs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Open Sans Condensed Light" panose="020B0306030504020204" pitchFamily="34" charset="0"/>
      <p:regular r:id="rId28"/>
      <p:italic r:id="rId29"/>
    </p:embeddedFont>
    <p:embeddedFont>
      <p:font typeface="Open Sans Light" panose="020B0306030504020204" pitchFamily="34" charset="0"/>
      <p:regular r:id="rId30"/>
      <p: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3D3"/>
    <a:srgbClr val="C5C5C5"/>
    <a:srgbClr val="22497C"/>
    <a:srgbClr val="324C5E"/>
    <a:srgbClr val="B4B4B4"/>
    <a:srgbClr val="A1A1A1"/>
    <a:srgbClr val="BCBCBC"/>
    <a:srgbClr val="0E2059"/>
    <a:srgbClr val="FFFFFF"/>
    <a:srgbClr val="1D7BA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7" autoAdjust="0"/>
    <p:restoredTop sz="97235" autoAdjust="0"/>
  </p:normalViewPr>
  <p:slideViewPr>
    <p:cSldViewPr snapToGrid="0">
      <p:cViewPr varScale="1">
        <p:scale>
          <a:sx n="66" d="100"/>
          <a:sy n="66" d="100"/>
        </p:scale>
        <p:origin x="42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249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45542A-A4AA-4709-826B-6F54DA95BD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321BDC-54D2-4948-8879-891380673B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A07BE-9A24-42B0-848B-157BD1721938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64DA82-CC96-4CC0-8076-EF5F0B75BB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EE3CBF-6039-4648-A6FA-71D7E0B38B7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15004-FD9E-4B05-B429-B4DC1E272C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79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B54DB4D-FC27-468E-B6CF-72A689893936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D7685D4-69DB-4026-99B6-2A7E8914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2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FEA27DB-B2EA-4AAC-8770-5BF138C6BB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DA74820-5E4C-4B43-924C-D5058361A868}"/>
              </a:ext>
            </a:extLst>
          </p:cNvPr>
          <p:cNvSpPr/>
          <p:nvPr userDrawn="1"/>
        </p:nvSpPr>
        <p:spPr>
          <a:xfrm>
            <a:off x="14496" y="3677150"/>
            <a:ext cx="12177503" cy="31808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EAAE87F-97E1-465F-B9DB-48E94E8F5E31}"/>
              </a:ext>
            </a:extLst>
          </p:cNvPr>
          <p:cNvCxnSpPr>
            <a:cxnSpLocks/>
          </p:cNvCxnSpPr>
          <p:nvPr userDrawn="1"/>
        </p:nvCxnSpPr>
        <p:spPr>
          <a:xfrm>
            <a:off x="2488053" y="4272146"/>
            <a:ext cx="0" cy="19910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69BD107-01AD-422D-8C0E-2C9DC600D3D0}"/>
              </a:ext>
            </a:extLst>
          </p:cNvPr>
          <p:cNvCxnSpPr/>
          <p:nvPr userDrawn="1"/>
        </p:nvCxnSpPr>
        <p:spPr>
          <a:xfrm>
            <a:off x="-47929" y="3677150"/>
            <a:ext cx="1223992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1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3171472" y="4236712"/>
            <a:ext cx="8545894" cy="109920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l">
              <a:lnSpc>
                <a:spcPts val="4500"/>
              </a:lnSpc>
              <a:buNone/>
              <a:defRPr sz="4200" b="0" baseline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169863" indent="0" algn="ctr">
              <a:buNone/>
              <a:defRPr>
                <a:latin typeface="Calibri" panose="020F0502020204030204" pitchFamily="34" charset="0"/>
              </a:defRPr>
            </a:lvl2pPr>
            <a:lvl3pPr marL="347663" indent="0" algn="ctr">
              <a:buNone/>
              <a:defRPr>
                <a:latin typeface="Calibri" panose="020F0502020204030204" pitchFamily="34" charset="0"/>
              </a:defRPr>
            </a:lvl3pPr>
            <a:lvl4pPr marL="515938" indent="0" algn="ctr">
              <a:buNone/>
              <a:defRPr>
                <a:latin typeface="Calibri" panose="020F0502020204030204" pitchFamily="34" charset="0"/>
              </a:defRPr>
            </a:lvl4pPr>
            <a:lvl5pPr marL="627063" indent="0" algn="ctr">
              <a:buNone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add document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170692" y="5347503"/>
            <a:ext cx="8546678" cy="92727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lnSpc>
                <a:spcPts val="29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Click to add Document Subtitle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9028253" y="3677143"/>
            <a:ext cx="3144083" cy="365468"/>
          </a:xfrm>
          <a:prstGeom prst="rect">
            <a:avLst/>
          </a:prstGeom>
        </p:spPr>
        <p:txBody>
          <a:bodyPr rIns="182880" anchor="b"/>
          <a:lstStyle>
            <a:lvl1pPr marL="0" indent="0" algn="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169863" indent="0" algn="ctr">
              <a:buNone/>
              <a:defRPr>
                <a:solidFill>
                  <a:schemeClr val="bg1"/>
                </a:solidFill>
              </a:defRPr>
            </a:lvl2pPr>
            <a:lvl3pPr marL="347663" indent="0" algn="ctr">
              <a:buNone/>
              <a:defRPr>
                <a:solidFill>
                  <a:schemeClr val="bg1"/>
                </a:solidFill>
              </a:defRPr>
            </a:lvl3pPr>
            <a:lvl4pPr marL="515938" indent="0" algn="ctr">
              <a:buNone/>
              <a:defRPr>
                <a:solidFill>
                  <a:schemeClr val="bg1"/>
                </a:solidFill>
              </a:defRPr>
            </a:lvl4pPr>
            <a:lvl5pPr marL="627063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6B78207-5EF1-48D1-96DB-FB2B1F92F7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9573" y="393781"/>
            <a:ext cx="1576450" cy="756696"/>
          </a:xfrm>
          <a:prstGeom prst="rect">
            <a:avLst/>
          </a:prstGeom>
        </p:spPr>
      </p:pic>
      <p:grpSp>
        <p:nvGrpSpPr>
          <p:cNvPr id="10" name="Group 4">
            <a:extLst>
              <a:ext uri="{FF2B5EF4-FFF2-40B4-BE49-F238E27FC236}">
                <a16:creationId xmlns:a16="http://schemas.microsoft.com/office/drawing/2014/main" id="{EAE63E83-F21C-4E93-93D0-89DF4BF8116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39750" y="4717053"/>
            <a:ext cx="1362075" cy="1042988"/>
            <a:chOff x="340" y="2922"/>
            <a:chExt cx="858" cy="657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764B46DA-66A1-4BC1-9F6B-0BC5C39075A4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340" y="2922"/>
              <a:ext cx="858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3B4CCD5C-3C7D-450E-9CA1-C01602079A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0" y="3405"/>
              <a:ext cx="228" cy="174"/>
            </a:xfrm>
            <a:custGeom>
              <a:avLst/>
              <a:gdLst>
                <a:gd name="T0" fmla="*/ 68 w 228"/>
                <a:gd name="T1" fmla="*/ 121 h 174"/>
                <a:gd name="T2" fmla="*/ 114 w 228"/>
                <a:gd name="T3" fmla="*/ 0 h 174"/>
                <a:gd name="T4" fmla="*/ 160 w 228"/>
                <a:gd name="T5" fmla="*/ 121 h 174"/>
                <a:gd name="T6" fmla="*/ 206 w 228"/>
                <a:gd name="T7" fmla="*/ 3 h 174"/>
                <a:gd name="T8" fmla="*/ 228 w 228"/>
                <a:gd name="T9" fmla="*/ 3 h 174"/>
                <a:gd name="T10" fmla="*/ 160 w 228"/>
                <a:gd name="T11" fmla="*/ 174 h 174"/>
                <a:gd name="T12" fmla="*/ 114 w 228"/>
                <a:gd name="T13" fmla="*/ 54 h 174"/>
                <a:gd name="T14" fmla="*/ 68 w 228"/>
                <a:gd name="T15" fmla="*/ 174 h 174"/>
                <a:gd name="T16" fmla="*/ 0 w 228"/>
                <a:gd name="T17" fmla="*/ 3 h 174"/>
                <a:gd name="T18" fmla="*/ 22 w 228"/>
                <a:gd name="T19" fmla="*/ 3 h 174"/>
                <a:gd name="T20" fmla="*/ 68 w 228"/>
                <a:gd name="T21" fmla="*/ 12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174">
                  <a:moveTo>
                    <a:pt x="68" y="121"/>
                  </a:moveTo>
                  <a:lnTo>
                    <a:pt x="114" y="0"/>
                  </a:lnTo>
                  <a:lnTo>
                    <a:pt x="160" y="121"/>
                  </a:lnTo>
                  <a:lnTo>
                    <a:pt x="206" y="3"/>
                  </a:lnTo>
                  <a:lnTo>
                    <a:pt x="228" y="3"/>
                  </a:lnTo>
                  <a:lnTo>
                    <a:pt x="160" y="174"/>
                  </a:lnTo>
                  <a:lnTo>
                    <a:pt x="114" y="54"/>
                  </a:lnTo>
                  <a:lnTo>
                    <a:pt x="68" y="17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8" y="1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1A2BBB1-C1BC-4B9D-9578-B0F2C51DF3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6" y="3401"/>
              <a:ext cx="156" cy="172"/>
            </a:xfrm>
            <a:custGeom>
              <a:avLst/>
              <a:gdLst>
                <a:gd name="T0" fmla="*/ 40 w 156"/>
                <a:gd name="T1" fmla="*/ 131 h 172"/>
                <a:gd name="T2" fmla="*/ 22 w 156"/>
                <a:gd name="T3" fmla="*/ 172 h 172"/>
                <a:gd name="T4" fmla="*/ 0 w 156"/>
                <a:gd name="T5" fmla="*/ 172 h 172"/>
                <a:gd name="T6" fmla="*/ 78 w 156"/>
                <a:gd name="T7" fmla="*/ 0 h 172"/>
                <a:gd name="T8" fmla="*/ 156 w 156"/>
                <a:gd name="T9" fmla="*/ 172 h 172"/>
                <a:gd name="T10" fmla="*/ 134 w 156"/>
                <a:gd name="T11" fmla="*/ 172 h 172"/>
                <a:gd name="T12" fmla="*/ 116 w 156"/>
                <a:gd name="T13" fmla="*/ 131 h 172"/>
                <a:gd name="T14" fmla="*/ 40 w 156"/>
                <a:gd name="T15" fmla="*/ 131 h 172"/>
                <a:gd name="T16" fmla="*/ 78 w 156"/>
                <a:gd name="T17" fmla="*/ 46 h 172"/>
                <a:gd name="T18" fmla="*/ 49 w 156"/>
                <a:gd name="T19" fmla="*/ 112 h 172"/>
                <a:gd name="T20" fmla="*/ 107 w 156"/>
                <a:gd name="T21" fmla="*/ 112 h 172"/>
                <a:gd name="T22" fmla="*/ 78 w 156"/>
                <a:gd name="T23" fmla="*/ 4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172">
                  <a:moveTo>
                    <a:pt x="40" y="131"/>
                  </a:moveTo>
                  <a:lnTo>
                    <a:pt x="22" y="172"/>
                  </a:lnTo>
                  <a:lnTo>
                    <a:pt x="0" y="172"/>
                  </a:lnTo>
                  <a:lnTo>
                    <a:pt x="78" y="0"/>
                  </a:lnTo>
                  <a:lnTo>
                    <a:pt x="156" y="172"/>
                  </a:lnTo>
                  <a:lnTo>
                    <a:pt x="134" y="172"/>
                  </a:lnTo>
                  <a:lnTo>
                    <a:pt x="116" y="131"/>
                  </a:lnTo>
                  <a:lnTo>
                    <a:pt x="40" y="131"/>
                  </a:lnTo>
                  <a:close/>
                  <a:moveTo>
                    <a:pt x="78" y="46"/>
                  </a:moveTo>
                  <a:lnTo>
                    <a:pt x="49" y="112"/>
                  </a:lnTo>
                  <a:lnTo>
                    <a:pt x="107" y="112"/>
                  </a:lnTo>
                  <a:lnTo>
                    <a:pt x="78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9A7B6BB-D520-4010-82CE-2635FF62A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8" y="3408"/>
              <a:ext cx="71" cy="165"/>
            </a:xfrm>
            <a:custGeom>
              <a:avLst/>
              <a:gdLst>
                <a:gd name="T0" fmla="*/ 21 w 71"/>
                <a:gd name="T1" fmla="*/ 146 h 165"/>
                <a:gd name="T2" fmla="*/ 71 w 71"/>
                <a:gd name="T3" fmla="*/ 146 h 165"/>
                <a:gd name="T4" fmla="*/ 71 w 71"/>
                <a:gd name="T5" fmla="*/ 165 h 165"/>
                <a:gd name="T6" fmla="*/ 0 w 71"/>
                <a:gd name="T7" fmla="*/ 165 h 165"/>
                <a:gd name="T8" fmla="*/ 0 w 71"/>
                <a:gd name="T9" fmla="*/ 0 h 165"/>
                <a:gd name="T10" fmla="*/ 21 w 71"/>
                <a:gd name="T11" fmla="*/ 0 h 165"/>
                <a:gd name="T12" fmla="*/ 21 w 71"/>
                <a:gd name="T13" fmla="*/ 14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65">
                  <a:moveTo>
                    <a:pt x="21" y="146"/>
                  </a:moveTo>
                  <a:lnTo>
                    <a:pt x="71" y="146"/>
                  </a:lnTo>
                  <a:lnTo>
                    <a:pt x="71" y="165"/>
                  </a:lnTo>
                  <a:lnTo>
                    <a:pt x="0" y="165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7C10627-A6DA-4F8C-8512-6B6AC8855C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6" y="3408"/>
              <a:ext cx="117" cy="165"/>
            </a:xfrm>
            <a:custGeom>
              <a:avLst/>
              <a:gdLst>
                <a:gd name="T0" fmla="*/ 89 w 117"/>
                <a:gd name="T1" fmla="*/ 0 h 165"/>
                <a:gd name="T2" fmla="*/ 116 w 117"/>
                <a:gd name="T3" fmla="*/ 0 h 165"/>
                <a:gd name="T4" fmla="*/ 42 w 117"/>
                <a:gd name="T5" fmla="*/ 74 h 165"/>
                <a:gd name="T6" fmla="*/ 117 w 117"/>
                <a:gd name="T7" fmla="*/ 165 h 165"/>
                <a:gd name="T8" fmla="*/ 90 w 117"/>
                <a:gd name="T9" fmla="*/ 165 h 165"/>
                <a:gd name="T10" fmla="*/ 19 w 117"/>
                <a:gd name="T11" fmla="*/ 78 h 165"/>
                <a:gd name="T12" fmla="*/ 19 w 117"/>
                <a:gd name="T13" fmla="*/ 96 h 165"/>
                <a:gd name="T14" fmla="*/ 19 w 117"/>
                <a:gd name="T15" fmla="*/ 165 h 165"/>
                <a:gd name="T16" fmla="*/ 0 w 117"/>
                <a:gd name="T17" fmla="*/ 165 h 165"/>
                <a:gd name="T18" fmla="*/ 0 w 117"/>
                <a:gd name="T19" fmla="*/ 0 h 165"/>
                <a:gd name="T20" fmla="*/ 19 w 117"/>
                <a:gd name="T21" fmla="*/ 0 h 165"/>
                <a:gd name="T22" fmla="*/ 19 w 117"/>
                <a:gd name="T23" fmla="*/ 71 h 165"/>
                <a:gd name="T24" fmla="*/ 89 w 117"/>
                <a:gd name="T2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65">
                  <a:moveTo>
                    <a:pt x="89" y="0"/>
                  </a:moveTo>
                  <a:lnTo>
                    <a:pt x="116" y="0"/>
                  </a:lnTo>
                  <a:lnTo>
                    <a:pt x="42" y="74"/>
                  </a:lnTo>
                  <a:lnTo>
                    <a:pt x="117" y="165"/>
                  </a:lnTo>
                  <a:lnTo>
                    <a:pt x="90" y="165"/>
                  </a:lnTo>
                  <a:lnTo>
                    <a:pt x="19" y="78"/>
                  </a:lnTo>
                  <a:lnTo>
                    <a:pt x="19" y="96"/>
                  </a:lnTo>
                  <a:lnTo>
                    <a:pt x="19" y="165"/>
                  </a:lnTo>
                  <a:lnTo>
                    <a:pt x="0" y="16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71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DDA5457D-D52A-45B3-8F97-D5BB8FF577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8" y="3408"/>
              <a:ext cx="89" cy="165"/>
            </a:xfrm>
            <a:custGeom>
              <a:avLst/>
              <a:gdLst>
                <a:gd name="T0" fmla="*/ 0 w 89"/>
                <a:gd name="T1" fmla="*/ 0 h 165"/>
                <a:gd name="T2" fmla="*/ 89 w 89"/>
                <a:gd name="T3" fmla="*/ 0 h 165"/>
                <a:gd name="T4" fmla="*/ 89 w 89"/>
                <a:gd name="T5" fmla="*/ 19 h 165"/>
                <a:gd name="T6" fmla="*/ 21 w 89"/>
                <a:gd name="T7" fmla="*/ 19 h 165"/>
                <a:gd name="T8" fmla="*/ 21 w 89"/>
                <a:gd name="T9" fmla="*/ 65 h 165"/>
                <a:gd name="T10" fmla="*/ 86 w 89"/>
                <a:gd name="T11" fmla="*/ 65 h 165"/>
                <a:gd name="T12" fmla="*/ 86 w 89"/>
                <a:gd name="T13" fmla="*/ 84 h 165"/>
                <a:gd name="T14" fmla="*/ 21 w 89"/>
                <a:gd name="T15" fmla="*/ 84 h 165"/>
                <a:gd name="T16" fmla="*/ 21 w 89"/>
                <a:gd name="T17" fmla="*/ 146 h 165"/>
                <a:gd name="T18" fmla="*/ 89 w 89"/>
                <a:gd name="T19" fmla="*/ 146 h 165"/>
                <a:gd name="T20" fmla="*/ 89 w 89"/>
                <a:gd name="T21" fmla="*/ 165 h 165"/>
                <a:gd name="T22" fmla="*/ 0 w 89"/>
                <a:gd name="T23" fmla="*/ 165 h 165"/>
                <a:gd name="T24" fmla="*/ 0 w 89"/>
                <a:gd name="T2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65">
                  <a:moveTo>
                    <a:pt x="0" y="0"/>
                  </a:moveTo>
                  <a:lnTo>
                    <a:pt x="89" y="0"/>
                  </a:lnTo>
                  <a:lnTo>
                    <a:pt x="89" y="19"/>
                  </a:lnTo>
                  <a:lnTo>
                    <a:pt x="21" y="19"/>
                  </a:lnTo>
                  <a:lnTo>
                    <a:pt x="21" y="65"/>
                  </a:lnTo>
                  <a:lnTo>
                    <a:pt x="86" y="65"/>
                  </a:lnTo>
                  <a:lnTo>
                    <a:pt x="86" y="84"/>
                  </a:lnTo>
                  <a:lnTo>
                    <a:pt x="21" y="84"/>
                  </a:lnTo>
                  <a:lnTo>
                    <a:pt x="21" y="146"/>
                  </a:lnTo>
                  <a:lnTo>
                    <a:pt x="89" y="146"/>
                  </a:lnTo>
                  <a:lnTo>
                    <a:pt x="89" y="165"/>
                  </a:lnTo>
                  <a:lnTo>
                    <a:pt x="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644E5317-4A31-4895-AA54-F40C0D44B80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4" y="3408"/>
              <a:ext cx="103" cy="165"/>
            </a:xfrm>
            <a:custGeom>
              <a:avLst/>
              <a:gdLst>
                <a:gd name="T0" fmla="*/ 100 w 100"/>
                <a:gd name="T1" fmla="*/ 160 h 160"/>
                <a:gd name="T2" fmla="*/ 75 w 100"/>
                <a:gd name="T3" fmla="*/ 160 h 160"/>
                <a:gd name="T4" fmla="*/ 28 w 100"/>
                <a:gd name="T5" fmla="*/ 92 h 160"/>
                <a:gd name="T6" fmla="*/ 20 w 100"/>
                <a:gd name="T7" fmla="*/ 80 h 160"/>
                <a:gd name="T8" fmla="*/ 20 w 100"/>
                <a:gd name="T9" fmla="*/ 160 h 160"/>
                <a:gd name="T10" fmla="*/ 0 w 100"/>
                <a:gd name="T11" fmla="*/ 160 h 160"/>
                <a:gd name="T12" fmla="*/ 0 w 100"/>
                <a:gd name="T13" fmla="*/ 0 h 160"/>
                <a:gd name="T14" fmla="*/ 24 w 100"/>
                <a:gd name="T15" fmla="*/ 0 h 160"/>
                <a:gd name="T16" fmla="*/ 66 w 100"/>
                <a:gd name="T17" fmla="*/ 8 h 160"/>
                <a:gd name="T18" fmla="*/ 87 w 100"/>
                <a:gd name="T19" fmla="*/ 46 h 160"/>
                <a:gd name="T20" fmla="*/ 49 w 100"/>
                <a:gd name="T21" fmla="*/ 90 h 160"/>
                <a:gd name="T22" fmla="*/ 100 w 100"/>
                <a:gd name="T23" fmla="*/ 160 h 160"/>
                <a:gd name="T24" fmla="*/ 20 w 100"/>
                <a:gd name="T25" fmla="*/ 76 h 160"/>
                <a:gd name="T26" fmla="*/ 26 w 100"/>
                <a:gd name="T27" fmla="*/ 76 h 160"/>
                <a:gd name="T28" fmla="*/ 69 w 100"/>
                <a:gd name="T29" fmla="*/ 46 h 160"/>
                <a:gd name="T30" fmla="*/ 25 w 100"/>
                <a:gd name="T31" fmla="*/ 18 h 160"/>
                <a:gd name="T32" fmla="*/ 20 w 100"/>
                <a:gd name="T33" fmla="*/ 18 h 160"/>
                <a:gd name="T34" fmla="*/ 20 w 100"/>
                <a:gd name="T35" fmla="*/ 7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60">
                  <a:moveTo>
                    <a:pt x="100" y="160"/>
                  </a:moveTo>
                  <a:cubicBezTo>
                    <a:pt x="75" y="160"/>
                    <a:pt x="75" y="160"/>
                    <a:pt x="75" y="160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9" y="0"/>
                    <a:pt x="54" y="0"/>
                    <a:pt x="66" y="8"/>
                  </a:cubicBezTo>
                  <a:cubicBezTo>
                    <a:pt x="80" y="15"/>
                    <a:pt x="87" y="30"/>
                    <a:pt x="87" y="46"/>
                  </a:cubicBezTo>
                  <a:cubicBezTo>
                    <a:pt x="87" y="69"/>
                    <a:pt x="72" y="88"/>
                    <a:pt x="49" y="90"/>
                  </a:cubicBezTo>
                  <a:lnTo>
                    <a:pt x="100" y="160"/>
                  </a:lnTo>
                  <a:close/>
                  <a:moveTo>
                    <a:pt x="20" y="76"/>
                  </a:moveTo>
                  <a:cubicBezTo>
                    <a:pt x="26" y="76"/>
                    <a:pt x="26" y="76"/>
                    <a:pt x="26" y="76"/>
                  </a:cubicBezTo>
                  <a:cubicBezTo>
                    <a:pt x="47" y="76"/>
                    <a:pt x="69" y="72"/>
                    <a:pt x="69" y="46"/>
                  </a:cubicBezTo>
                  <a:cubicBezTo>
                    <a:pt x="69" y="22"/>
                    <a:pt x="45" y="18"/>
                    <a:pt x="25" y="18"/>
                  </a:cubicBezTo>
                  <a:cubicBezTo>
                    <a:pt x="20" y="18"/>
                    <a:pt x="20" y="18"/>
                    <a:pt x="20" y="18"/>
                  </a:cubicBezTo>
                  <a:lnTo>
                    <a:pt x="20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8097D7F-3D5B-496E-BE5C-1FFADFE6865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4" y="2922"/>
              <a:ext cx="390" cy="392"/>
            </a:xfrm>
            <a:custGeom>
              <a:avLst/>
              <a:gdLst>
                <a:gd name="T0" fmla="*/ 368 w 381"/>
                <a:gd name="T1" fmla="*/ 120 h 381"/>
                <a:gd name="T2" fmla="*/ 270 w 381"/>
                <a:gd name="T3" fmla="*/ 273 h 381"/>
                <a:gd name="T4" fmla="*/ 219 w 381"/>
                <a:gd name="T5" fmla="*/ 240 h 381"/>
                <a:gd name="T6" fmla="*/ 333 w 381"/>
                <a:gd name="T7" fmla="*/ 63 h 381"/>
                <a:gd name="T8" fmla="*/ 191 w 381"/>
                <a:gd name="T9" fmla="*/ 0 h 381"/>
                <a:gd name="T10" fmla="*/ 0 w 381"/>
                <a:gd name="T11" fmla="*/ 190 h 381"/>
                <a:gd name="T12" fmla="*/ 191 w 381"/>
                <a:gd name="T13" fmla="*/ 381 h 381"/>
                <a:gd name="T14" fmla="*/ 381 w 381"/>
                <a:gd name="T15" fmla="*/ 190 h 381"/>
                <a:gd name="T16" fmla="*/ 368 w 381"/>
                <a:gd name="T17" fmla="*/ 120 h 381"/>
                <a:gd name="T18" fmla="*/ 26 w 381"/>
                <a:gd name="T19" fmla="*/ 238 h 381"/>
                <a:gd name="T20" fmla="*/ 110 w 381"/>
                <a:gd name="T21" fmla="*/ 107 h 381"/>
                <a:gd name="T22" fmla="*/ 160 w 381"/>
                <a:gd name="T23" fmla="*/ 141 h 381"/>
                <a:gd name="T24" fmla="*/ 77 w 381"/>
                <a:gd name="T25" fmla="*/ 271 h 381"/>
                <a:gd name="T26" fmla="*/ 26 w 381"/>
                <a:gd name="T27" fmla="*/ 238 h 381"/>
                <a:gd name="T28" fmla="*/ 174 w 381"/>
                <a:gd name="T29" fmla="*/ 272 h 381"/>
                <a:gd name="T30" fmla="*/ 122 w 381"/>
                <a:gd name="T31" fmla="*/ 239 h 381"/>
                <a:gd name="T32" fmla="*/ 206 w 381"/>
                <a:gd name="T33" fmla="*/ 107 h 381"/>
                <a:gd name="T34" fmla="*/ 256 w 381"/>
                <a:gd name="T35" fmla="*/ 141 h 381"/>
                <a:gd name="T36" fmla="*/ 174 w 381"/>
                <a:gd name="T37" fmla="*/ 27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1" h="381">
                  <a:moveTo>
                    <a:pt x="368" y="120"/>
                  </a:moveTo>
                  <a:cubicBezTo>
                    <a:pt x="270" y="273"/>
                    <a:pt x="270" y="273"/>
                    <a:pt x="270" y="273"/>
                  </a:cubicBezTo>
                  <a:cubicBezTo>
                    <a:pt x="219" y="240"/>
                    <a:pt x="219" y="240"/>
                    <a:pt x="219" y="240"/>
                  </a:cubicBezTo>
                  <a:cubicBezTo>
                    <a:pt x="333" y="63"/>
                    <a:pt x="333" y="63"/>
                    <a:pt x="333" y="63"/>
                  </a:cubicBezTo>
                  <a:cubicBezTo>
                    <a:pt x="298" y="24"/>
                    <a:pt x="247" y="0"/>
                    <a:pt x="191" y="0"/>
                  </a:cubicBezTo>
                  <a:cubicBezTo>
                    <a:pt x="86" y="0"/>
                    <a:pt x="0" y="85"/>
                    <a:pt x="0" y="190"/>
                  </a:cubicBezTo>
                  <a:cubicBezTo>
                    <a:pt x="0" y="295"/>
                    <a:pt x="86" y="381"/>
                    <a:pt x="191" y="381"/>
                  </a:cubicBezTo>
                  <a:cubicBezTo>
                    <a:pt x="296" y="381"/>
                    <a:pt x="381" y="295"/>
                    <a:pt x="381" y="190"/>
                  </a:cubicBezTo>
                  <a:cubicBezTo>
                    <a:pt x="381" y="166"/>
                    <a:pt x="377" y="142"/>
                    <a:pt x="368" y="120"/>
                  </a:cubicBezTo>
                  <a:close/>
                  <a:moveTo>
                    <a:pt x="26" y="238"/>
                  </a:moveTo>
                  <a:cubicBezTo>
                    <a:pt x="110" y="107"/>
                    <a:pt x="110" y="107"/>
                    <a:pt x="110" y="107"/>
                  </a:cubicBezTo>
                  <a:cubicBezTo>
                    <a:pt x="160" y="141"/>
                    <a:pt x="160" y="141"/>
                    <a:pt x="160" y="141"/>
                  </a:cubicBezTo>
                  <a:cubicBezTo>
                    <a:pt x="77" y="271"/>
                    <a:pt x="77" y="271"/>
                    <a:pt x="77" y="271"/>
                  </a:cubicBezTo>
                  <a:lnTo>
                    <a:pt x="26" y="238"/>
                  </a:lnTo>
                  <a:close/>
                  <a:moveTo>
                    <a:pt x="174" y="272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206" y="107"/>
                    <a:pt x="206" y="107"/>
                    <a:pt x="206" y="107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174" y="2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975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11521440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3"/>
            <a:ext cx="11521440" cy="5125631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42D42481-1887-4E80-B615-C91089E666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2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ight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68BEBF-ED98-42C1-8031-BF7231D9F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872"/>
          <a:stretch/>
        </p:blipFill>
        <p:spPr>
          <a:xfrm>
            <a:off x="8687418" y="6073"/>
            <a:ext cx="348958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7806212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7806212" cy="5135156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8687418" y="1"/>
            <a:ext cx="3504581" cy="685800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B20DFA68-8208-401D-9019-B80A2F8D16C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34121DD1-3258-4823-B422-C38D93D80C9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8044A37F-4B42-4FC2-AA2A-CF1DBF8695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AFAE6FAE-A799-491C-A582-66CA56D776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7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ight Gray Ba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8FC651A-019E-4F25-985B-0736A8C2BB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872"/>
          <a:stretch/>
        </p:blipFill>
        <p:spPr>
          <a:xfrm>
            <a:off x="8144540" y="6073"/>
            <a:ext cx="40324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7211334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7211334" cy="5097056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8144540" y="1"/>
            <a:ext cx="4047459" cy="686407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CC4C7225-C214-45A5-8472-10A75FF1430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46F48AB6-8D1D-400E-8160-635E14516FE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57947287-084D-4128-9620-A17CA985F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60E0E9EC-ED40-498A-80DB-71BEBB1B65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30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ight Gray Bar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8FC651A-019E-4F25-985B-0736A8C2BB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872"/>
          <a:stretch/>
        </p:blipFill>
        <p:spPr>
          <a:xfrm>
            <a:off x="8144540" y="6073"/>
            <a:ext cx="40324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5847983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5847983" cy="5097056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144540" y="1"/>
            <a:ext cx="4047459" cy="686407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CC4C7225-C214-45A5-8472-10A75FF143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46F48AB6-8D1D-400E-8160-635E14516FE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57947287-084D-4128-9620-A17CA985F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60E0E9EC-ED40-498A-80DB-71BEBB1B65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8A635A-CB9B-48FC-989A-933EC3CC66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0" b="-149"/>
          <a:stretch/>
        </p:blipFill>
        <p:spPr>
          <a:xfrm>
            <a:off x="6773333" y="6073"/>
            <a:ext cx="5403671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CF7443-6F50-4538-B332-2646D286DD22}"/>
              </a:ext>
            </a:extLst>
          </p:cNvPr>
          <p:cNvSpPr/>
          <p:nvPr userDrawn="1"/>
        </p:nvSpPr>
        <p:spPr>
          <a:xfrm>
            <a:off x="6773334" y="1"/>
            <a:ext cx="5418666" cy="686407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0BC47560-39C0-4C0A-A553-51DE3C1CAB4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1245EBB2-B102-4797-B0A3-429E146DDC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5DC6F32-688A-446A-A6A4-077991016B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5A574B38-1E48-4F9C-8A0D-B0292A770E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44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ll Bottom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61EF1EF-BD4F-4C8B-8485-9C41E64F0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33"/>
          <a:stretch/>
        </p:blipFill>
        <p:spPr>
          <a:xfrm>
            <a:off x="2" y="4987636"/>
            <a:ext cx="12191998" cy="1870364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4987636"/>
            <a:ext cx="12192000" cy="187204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11521440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11521440" cy="2523091"/>
          </a:xfrm>
        </p:spPr>
        <p:txBody>
          <a:bodyPr/>
          <a:lstStyle>
            <a:lvl1pPr>
              <a:lnSpc>
                <a:spcPct val="120000"/>
              </a:lnSpc>
              <a:spcAft>
                <a:spcPts val="6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030D3CCB-5E51-4959-93B1-14696CDD548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C1D986C8-C39E-4F99-973D-279921BBB0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4A017FC4-BBF5-41B5-A9A0-A3FEEF5886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CF2E0D14-E65B-4B78-A003-0444EB39D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356EB0-2BB3-417D-B38F-5C5B5788E75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17843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918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ttom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61EF1EF-BD4F-4C8B-8485-9C41E64F0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83467"/>
            <a:ext cx="12191998" cy="2874532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3985146"/>
            <a:ext cx="12192000" cy="287453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11521440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11521440" cy="2523091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030D3CCB-5E51-4959-93B1-14696CDD548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C1D986C8-C39E-4F99-973D-279921BBB0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4A017FC4-BBF5-41B5-A9A0-A3FEEF5886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CF2E0D14-E65B-4B78-A003-0444EB39D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356EB0-2BB3-417D-B38F-5C5B5788E75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17843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219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arge Bottom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6A746C-DDEB-4983-807D-C80792595C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952768"/>
            <a:ext cx="12191998" cy="3905231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0" y="2952769"/>
            <a:ext cx="12191999" cy="39052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11521440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11521440" cy="1566161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9689471A-028C-4165-93FB-FDD2BE279B1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261A5743-99A0-46F5-B9C9-A6643F85867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430B30AB-B7E3-4D23-9679-F492B354EB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64690ECC-F47B-431F-92A7-E1C6188F8D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307AF7-7DCC-4E8D-A5D5-039A1B72AE7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17843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0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3D8A44D-FC9F-435E-8482-E9244FB0DB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94" y="6073"/>
            <a:ext cx="12191998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6A37150-466A-4288-9275-CDFA0F147320}"/>
              </a:ext>
            </a:extLst>
          </p:cNvPr>
          <p:cNvSpPr/>
          <p:nvPr userDrawn="1"/>
        </p:nvSpPr>
        <p:spPr>
          <a:xfrm>
            <a:off x="-14992" y="-3037"/>
            <a:ext cx="12206992" cy="6867110"/>
          </a:xfrm>
          <a:prstGeom prst="rect">
            <a:avLst/>
          </a:prstGeom>
          <a:solidFill>
            <a:srgbClr val="D3D3D3">
              <a:alpha val="9176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4BB9A32-7E33-46C5-BC77-04C8DD031DD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23133" y="225564"/>
            <a:ext cx="1743075" cy="379413"/>
            <a:chOff x="150" y="144"/>
            <a:chExt cx="1098" cy="239"/>
          </a:xfrm>
        </p:grpSpPr>
        <p:sp>
          <p:nvSpPr>
            <p:cNvPr id="25" name="AutoShape 3">
              <a:extLst>
                <a:ext uri="{FF2B5EF4-FFF2-40B4-BE49-F238E27FC236}">
                  <a16:creationId xmlns:a16="http://schemas.microsoft.com/office/drawing/2014/main" id="{41C591CD-03D6-4F83-B9F9-87DB5045EF3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0297202B-739B-42FB-8F20-0FFEF396DC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3FC48B17-2802-4641-B811-42015DC5A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183"/>
              <a:ext cx="216" cy="165"/>
            </a:xfrm>
            <a:custGeom>
              <a:avLst/>
              <a:gdLst>
                <a:gd name="T0" fmla="*/ 65 w 216"/>
                <a:gd name="T1" fmla="*/ 114 h 165"/>
                <a:gd name="T2" fmla="*/ 108 w 216"/>
                <a:gd name="T3" fmla="*/ 0 h 165"/>
                <a:gd name="T4" fmla="*/ 152 w 216"/>
                <a:gd name="T5" fmla="*/ 114 h 165"/>
                <a:gd name="T6" fmla="*/ 195 w 216"/>
                <a:gd name="T7" fmla="*/ 3 h 165"/>
                <a:gd name="T8" fmla="*/ 216 w 216"/>
                <a:gd name="T9" fmla="*/ 3 h 165"/>
                <a:gd name="T10" fmla="*/ 152 w 216"/>
                <a:gd name="T11" fmla="*/ 165 h 165"/>
                <a:gd name="T12" fmla="*/ 108 w 216"/>
                <a:gd name="T13" fmla="*/ 51 h 165"/>
                <a:gd name="T14" fmla="*/ 65 w 216"/>
                <a:gd name="T15" fmla="*/ 165 h 165"/>
                <a:gd name="T16" fmla="*/ 0 w 216"/>
                <a:gd name="T17" fmla="*/ 3 h 165"/>
                <a:gd name="T18" fmla="*/ 22 w 216"/>
                <a:gd name="T19" fmla="*/ 3 h 165"/>
                <a:gd name="T20" fmla="*/ 65 w 216"/>
                <a:gd name="T21" fmla="*/ 1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65">
                  <a:moveTo>
                    <a:pt x="65" y="114"/>
                  </a:moveTo>
                  <a:lnTo>
                    <a:pt x="108" y="0"/>
                  </a:lnTo>
                  <a:lnTo>
                    <a:pt x="152" y="114"/>
                  </a:lnTo>
                  <a:lnTo>
                    <a:pt x="195" y="3"/>
                  </a:lnTo>
                  <a:lnTo>
                    <a:pt x="216" y="3"/>
                  </a:lnTo>
                  <a:lnTo>
                    <a:pt x="152" y="165"/>
                  </a:lnTo>
                  <a:lnTo>
                    <a:pt x="108" y="51"/>
                  </a:lnTo>
                  <a:lnTo>
                    <a:pt x="65" y="16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5" y="1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C2404B56-B816-42B8-8014-80A6CC3A10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" y="179"/>
              <a:ext cx="148" cy="162"/>
            </a:xfrm>
            <a:custGeom>
              <a:avLst/>
              <a:gdLst>
                <a:gd name="T0" fmla="*/ 38 w 148"/>
                <a:gd name="T1" fmla="*/ 124 h 162"/>
                <a:gd name="T2" fmla="*/ 21 w 148"/>
                <a:gd name="T3" fmla="*/ 162 h 162"/>
                <a:gd name="T4" fmla="*/ 0 w 148"/>
                <a:gd name="T5" fmla="*/ 162 h 162"/>
                <a:gd name="T6" fmla="*/ 74 w 148"/>
                <a:gd name="T7" fmla="*/ 0 h 162"/>
                <a:gd name="T8" fmla="*/ 148 w 148"/>
                <a:gd name="T9" fmla="*/ 162 h 162"/>
                <a:gd name="T10" fmla="*/ 127 w 148"/>
                <a:gd name="T11" fmla="*/ 162 h 162"/>
                <a:gd name="T12" fmla="*/ 109 w 148"/>
                <a:gd name="T13" fmla="*/ 124 h 162"/>
                <a:gd name="T14" fmla="*/ 38 w 148"/>
                <a:gd name="T15" fmla="*/ 124 h 162"/>
                <a:gd name="T16" fmla="*/ 74 w 148"/>
                <a:gd name="T17" fmla="*/ 42 h 162"/>
                <a:gd name="T18" fmla="*/ 47 w 148"/>
                <a:gd name="T19" fmla="*/ 106 h 162"/>
                <a:gd name="T20" fmla="*/ 102 w 148"/>
                <a:gd name="T21" fmla="*/ 106 h 162"/>
                <a:gd name="T22" fmla="*/ 74 w 148"/>
                <a:gd name="T23" fmla="*/ 4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162">
                  <a:moveTo>
                    <a:pt x="38" y="124"/>
                  </a:moveTo>
                  <a:lnTo>
                    <a:pt x="21" y="162"/>
                  </a:lnTo>
                  <a:lnTo>
                    <a:pt x="0" y="162"/>
                  </a:lnTo>
                  <a:lnTo>
                    <a:pt x="74" y="0"/>
                  </a:lnTo>
                  <a:lnTo>
                    <a:pt x="148" y="162"/>
                  </a:lnTo>
                  <a:lnTo>
                    <a:pt x="127" y="162"/>
                  </a:lnTo>
                  <a:lnTo>
                    <a:pt x="109" y="124"/>
                  </a:lnTo>
                  <a:lnTo>
                    <a:pt x="38" y="124"/>
                  </a:lnTo>
                  <a:close/>
                  <a:moveTo>
                    <a:pt x="74" y="42"/>
                  </a:moveTo>
                  <a:lnTo>
                    <a:pt x="47" y="106"/>
                  </a:lnTo>
                  <a:lnTo>
                    <a:pt x="102" y="106"/>
                  </a:lnTo>
                  <a:lnTo>
                    <a:pt x="74" y="4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EF87B46A-3EEB-4FFE-BF18-57E996D6D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" y="186"/>
              <a:ext cx="67" cy="155"/>
            </a:xfrm>
            <a:custGeom>
              <a:avLst/>
              <a:gdLst>
                <a:gd name="T0" fmla="*/ 20 w 67"/>
                <a:gd name="T1" fmla="*/ 138 h 155"/>
                <a:gd name="T2" fmla="*/ 67 w 67"/>
                <a:gd name="T3" fmla="*/ 138 h 155"/>
                <a:gd name="T4" fmla="*/ 67 w 67"/>
                <a:gd name="T5" fmla="*/ 155 h 155"/>
                <a:gd name="T6" fmla="*/ 0 w 67"/>
                <a:gd name="T7" fmla="*/ 155 h 155"/>
                <a:gd name="T8" fmla="*/ 0 w 67"/>
                <a:gd name="T9" fmla="*/ 0 h 155"/>
                <a:gd name="T10" fmla="*/ 20 w 67"/>
                <a:gd name="T11" fmla="*/ 0 h 155"/>
                <a:gd name="T12" fmla="*/ 20 w 67"/>
                <a:gd name="T13" fmla="*/ 13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55">
                  <a:moveTo>
                    <a:pt x="20" y="138"/>
                  </a:moveTo>
                  <a:lnTo>
                    <a:pt x="67" y="138"/>
                  </a:lnTo>
                  <a:lnTo>
                    <a:pt x="67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1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619EFF43-5F58-4B5B-A4C0-CB9365D36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" y="186"/>
              <a:ext cx="112" cy="155"/>
            </a:xfrm>
            <a:custGeom>
              <a:avLst/>
              <a:gdLst>
                <a:gd name="T0" fmla="*/ 85 w 112"/>
                <a:gd name="T1" fmla="*/ 0 h 155"/>
                <a:gd name="T2" fmla="*/ 110 w 112"/>
                <a:gd name="T3" fmla="*/ 0 h 155"/>
                <a:gd name="T4" fmla="*/ 41 w 112"/>
                <a:gd name="T5" fmla="*/ 70 h 155"/>
                <a:gd name="T6" fmla="*/ 112 w 112"/>
                <a:gd name="T7" fmla="*/ 155 h 155"/>
                <a:gd name="T8" fmla="*/ 86 w 112"/>
                <a:gd name="T9" fmla="*/ 155 h 155"/>
                <a:gd name="T10" fmla="*/ 20 w 112"/>
                <a:gd name="T11" fmla="*/ 73 h 155"/>
                <a:gd name="T12" fmla="*/ 20 w 112"/>
                <a:gd name="T13" fmla="*/ 90 h 155"/>
                <a:gd name="T14" fmla="*/ 20 w 112"/>
                <a:gd name="T15" fmla="*/ 155 h 155"/>
                <a:gd name="T16" fmla="*/ 0 w 112"/>
                <a:gd name="T17" fmla="*/ 155 h 155"/>
                <a:gd name="T18" fmla="*/ 0 w 112"/>
                <a:gd name="T19" fmla="*/ 0 h 155"/>
                <a:gd name="T20" fmla="*/ 20 w 112"/>
                <a:gd name="T21" fmla="*/ 0 h 155"/>
                <a:gd name="T22" fmla="*/ 20 w 112"/>
                <a:gd name="T23" fmla="*/ 67 h 155"/>
                <a:gd name="T24" fmla="*/ 85 w 112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55">
                  <a:moveTo>
                    <a:pt x="85" y="0"/>
                  </a:moveTo>
                  <a:lnTo>
                    <a:pt x="110" y="0"/>
                  </a:lnTo>
                  <a:lnTo>
                    <a:pt x="41" y="70"/>
                  </a:lnTo>
                  <a:lnTo>
                    <a:pt x="112" y="155"/>
                  </a:lnTo>
                  <a:lnTo>
                    <a:pt x="86" y="155"/>
                  </a:lnTo>
                  <a:lnTo>
                    <a:pt x="20" y="73"/>
                  </a:lnTo>
                  <a:lnTo>
                    <a:pt x="20" y="90"/>
                  </a:lnTo>
                  <a:lnTo>
                    <a:pt x="2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9870FFBC-CA52-41C0-8F88-AB43EC434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186"/>
              <a:ext cx="83" cy="155"/>
            </a:xfrm>
            <a:custGeom>
              <a:avLst/>
              <a:gdLst>
                <a:gd name="T0" fmla="*/ 0 w 83"/>
                <a:gd name="T1" fmla="*/ 0 h 155"/>
                <a:gd name="T2" fmla="*/ 83 w 83"/>
                <a:gd name="T3" fmla="*/ 0 h 155"/>
                <a:gd name="T4" fmla="*/ 83 w 83"/>
                <a:gd name="T5" fmla="*/ 17 h 155"/>
                <a:gd name="T6" fmla="*/ 19 w 83"/>
                <a:gd name="T7" fmla="*/ 17 h 155"/>
                <a:gd name="T8" fmla="*/ 19 w 83"/>
                <a:gd name="T9" fmla="*/ 61 h 155"/>
                <a:gd name="T10" fmla="*/ 81 w 83"/>
                <a:gd name="T11" fmla="*/ 61 h 155"/>
                <a:gd name="T12" fmla="*/ 81 w 83"/>
                <a:gd name="T13" fmla="*/ 79 h 155"/>
                <a:gd name="T14" fmla="*/ 19 w 83"/>
                <a:gd name="T15" fmla="*/ 79 h 155"/>
                <a:gd name="T16" fmla="*/ 19 w 83"/>
                <a:gd name="T17" fmla="*/ 138 h 155"/>
                <a:gd name="T18" fmla="*/ 83 w 83"/>
                <a:gd name="T19" fmla="*/ 138 h 155"/>
                <a:gd name="T20" fmla="*/ 83 w 83"/>
                <a:gd name="T21" fmla="*/ 155 h 155"/>
                <a:gd name="T22" fmla="*/ 0 w 83"/>
                <a:gd name="T23" fmla="*/ 155 h 155"/>
                <a:gd name="T24" fmla="*/ 0 w 83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55">
                  <a:moveTo>
                    <a:pt x="0" y="0"/>
                  </a:moveTo>
                  <a:lnTo>
                    <a:pt x="83" y="0"/>
                  </a:lnTo>
                  <a:lnTo>
                    <a:pt x="83" y="17"/>
                  </a:lnTo>
                  <a:lnTo>
                    <a:pt x="19" y="17"/>
                  </a:lnTo>
                  <a:lnTo>
                    <a:pt x="19" y="61"/>
                  </a:lnTo>
                  <a:lnTo>
                    <a:pt x="81" y="61"/>
                  </a:lnTo>
                  <a:lnTo>
                    <a:pt x="81" y="79"/>
                  </a:lnTo>
                  <a:lnTo>
                    <a:pt x="19" y="79"/>
                  </a:lnTo>
                  <a:lnTo>
                    <a:pt x="19" y="138"/>
                  </a:lnTo>
                  <a:lnTo>
                    <a:pt x="83" y="138"/>
                  </a:lnTo>
                  <a:lnTo>
                    <a:pt x="83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4D8FE38C-F7B4-4235-8DE5-9458DA034B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" y="186"/>
              <a:ext cx="96" cy="155"/>
            </a:xfrm>
            <a:custGeom>
              <a:avLst/>
              <a:gdLst>
                <a:gd name="T0" fmla="*/ 118 w 118"/>
                <a:gd name="T1" fmla="*/ 189 h 189"/>
                <a:gd name="T2" fmla="*/ 90 w 118"/>
                <a:gd name="T3" fmla="*/ 189 h 189"/>
                <a:gd name="T4" fmla="*/ 34 w 118"/>
                <a:gd name="T5" fmla="*/ 109 h 189"/>
                <a:gd name="T6" fmla="*/ 24 w 118"/>
                <a:gd name="T7" fmla="*/ 94 h 189"/>
                <a:gd name="T8" fmla="*/ 24 w 118"/>
                <a:gd name="T9" fmla="*/ 189 h 189"/>
                <a:gd name="T10" fmla="*/ 0 w 118"/>
                <a:gd name="T11" fmla="*/ 189 h 189"/>
                <a:gd name="T12" fmla="*/ 0 w 118"/>
                <a:gd name="T13" fmla="*/ 0 h 189"/>
                <a:gd name="T14" fmla="*/ 29 w 118"/>
                <a:gd name="T15" fmla="*/ 0 h 189"/>
                <a:gd name="T16" fmla="*/ 79 w 118"/>
                <a:gd name="T17" fmla="*/ 8 h 189"/>
                <a:gd name="T18" fmla="*/ 104 w 118"/>
                <a:gd name="T19" fmla="*/ 54 h 189"/>
                <a:gd name="T20" fmla="*/ 59 w 118"/>
                <a:gd name="T21" fmla="*/ 107 h 189"/>
                <a:gd name="T22" fmla="*/ 118 w 118"/>
                <a:gd name="T23" fmla="*/ 189 h 189"/>
                <a:gd name="T24" fmla="*/ 24 w 118"/>
                <a:gd name="T25" fmla="*/ 89 h 189"/>
                <a:gd name="T26" fmla="*/ 32 w 118"/>
                <a:gd name="T27" fmla="*/ 89 h 189"/>
                <a:gd name="T28" fmla="*/ 82 w 118"/>
                <a:gd name="T29" fmla="*/ 55 h 189"/>
                <a:gd name="T30" fmla="*/ 30 w 118"/>
                <a:gd name="T31" fmla="*/ 21 h 189"/>
                <a:gd name="T32" fmla="*/ 24 w 118"/>
                <a:gd name="T33" fmla="*/ 21 h 189"/>
                <a:gd name="T34" fmla="*/ 24 w 118"/>
                <a:gd name="T35" fmla="*/ 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89">
                  <a:moveTo>
                    <a:pt x="118" y="189"/>
                  </a:moveTo>
                  <a:cubicBezTo>
                    <a:pt x="90" y="189"/>
                    <a:pt x="90" y="189"/>
                    <a:pt x="90" y="18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0"/>
                    <a:pt x="64" y="0"/>
                    <a:pt x="79" y="8"/>
                  </a:cubicBezTo>
                  <a:cubicBezTo>
                    <a:pt x="95" y="18"/>
                    <a:pt x="104" y="35"/>
                    <a:pt x="104" y="54"/>
                  </a:cubicBezTo>
                  <a:cubicBezTo>
                    <a:pt x="104" y="81"/>
                    <a:pt x="86" y="103"/>
                    <a:pt x="59" y="107"/>
                  </a:cubicBezTo>
                  <a:lnTo>
                    <a:pt x="118" y="189"/>
                  </a:lnTo>
                  <a:close/>
                  <a:moveTo>
                    <a:pt x="24" y="89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56" y="89"/>
                    <a:pt x="82" y="85"/>
                    <a:pt x="82" y="55"/>
                  </a:cubicBezTo>
                  <a:cubicBezTo>
                    <a:pt x="82" y="25"/>
                    <a:pt x="54" y="21"/>
                    <a:pt x="30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8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Text Placeholder 11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-14993" y="2330450"/>
            <a:ext cx="12191998" cy="1348509"/>
          </a:xfrm>
          <a:prstGeom prst="rect">
            <a:avLst/>
          </a:prstGeom>
        </p:spPr>
        <p:txBody>
          <a:bodyPr anchor="b" anchorCtr="1">
            <a:normAutofit/>
          </a:bodyPr>
          <a:lstStyle>
            <a:lvl1pPr marL="0" indent="0" algn="ctr">
              <a:lnSpc>
                <a:spcPts val="4500"/>
              </a:lnSpc>
              <a:buNone/>
              <a:defRPr sz="4200" b="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169863" indent="0" algn="ctr">
              <a:buNone/>
              <a:defRPr>
                <a:latin typeface="Calibri" panose="020F0502020204030204" pitchFamily="34" charset="0"/>
              </a:defRPr>
            </a:lvl2pPr>
            <a:lvl3pPr marL="347663" indent="0" algn="ctr">
              <a:buNone/>
              <a:defRPr>
                <a:latin typeface="Calibri" panose="020F0502020204030204" pitchFamily="34" charset="0"/>
              </a:defRPr>
            </a:lvl3pPr>
            <a:lvl4pPr marL="515938" indent="0" algn="ctr">
              <a:buNone/>
              <a:defRPr>
                <a:latin typeface="Calibri" panose="020F0502020204030204" pitchFamily="34" charset="0"/>
              </a:defRPr>
            </a:lvl4pPr>
            <a:lvl5pPr marL="627063" indent="0" algn="ctr">
              <a:buNone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add document title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000DE82C-1C74-425C-A725-4EA12407F9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6036" y="225564"/>
            <a:ext cx="1269048" cy="6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9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A710439-0647-4DCF-9DA9-E4C7659870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716F5D0-BB98-4024-A2A2-9E9BB5F8763F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2604EA-D041-45BD-B36E-D215F8FCCA4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38125" y="228600"/>
            <a:ext cx="1743075" cy="379413"/>
            <a:chOff x="150" y="144"/>
            <a:chExt cx="1098" cy="239"/>
          </a:xfrm>
        </p:grpSpPr>
        <p:sp>
          <p:nvSpPr>
            <p:cNvPr id="33" name="AutoShape 3">
              <a:extLst>
                <a:ext uri="{FF2B5EF4-FFF2-40B4-BE49-F238E27FC236}">
                  <a16:creationId xmlns:a16="http://schemas.microsoft.com/office/drawing/2014/main" id="{AA9B0590-46F0-4671-8984-23D51AC22A1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E179D9C5-35E5-46E2-8571-5142D3B949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EBDD782A-DA1D-4920-A67A-1B0301A56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183"/>
              <a:ext cx="216" cy="165"/>
            </a:xfrm>
            <a:custGeom>
              <a:avLst/>
              <a:gdLst>
                <a:gd name="T0" fmla="*/ 65 w 216"/>
                <a:gd name="T1" fmla="*/ 114 h 165"/>
                <a:gd name="T2" fmla="*/ 108 w 216"/>
                <a:gd name="T3" fmla="*/ 0 h 165"/>
                <a:gd name="T4" fmla="*/ 152 w 216"/>
                <a:gd name="T5" fmla="*/ 114 h 165"/>
                <a:gd name="T6" fmla="*/ 195 w 216"/>
                <a:gd name="T7" fmla="*/ 3 h 165"/>
                <a:gd name="T8" fmla="*/ 216 w 216"/>
                <a:gd name="T9" fmla="*/ 3 h 165"/>
                <a:gd name="T10" fmla="*/ 152 w 216"/>
                <a:gd name="T11" fmla="*/ 165 h 165"/>
                <a:gd name="T12" fmla="*/ 108 w 216"/>
                <a:gd name="T13" fmla="*/ 51 h 165"/>
                <a:gd name="T14" fmla="*/ 65 w 216"/>
                <a:gd name="T15" fmla="*/ 165 h 165"/>
                <a:gd name="T16" fmla="*/ 0 w 216"/>
                <a:gd name="T17" fmla="*/ 3 h 165"/>
                <a:gd name="T18" fmla="*/ 22 w 216"/>
                <a:gd name="T19" fmla="*/ 3 h 165"/>
                <a:gd name="T20" fmla="*/ 65 w 216"/>
                <a:gd name="T21" fmla="*/ 1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65">
                  <a:moveTo>
                    <a:pt x="65" y="114"/>
                  </a:moveTo>
                  <a:lnTo>
                    <a:pt x="108" y="0"/>
                  </a:lnTo>
                  <a:lnTo>
                    <a:pt x="152" y="114"/>
                  </a:lnTo>
                  <a:lnTo>
                    <a:pt x="195" y="3"/>
                  </a:lnTo>
                  <a:lnTo>
                    <a:pt x="216" y="3"/>
                  </a:lnTo>
                  <a:lnTo>
                    <a:pt x="152" y="165"/>
                  </a:lnTo>
                  <a:lnTo>
                    <a:pt x="108" y="51"/>
                  </a:lnTo>
                  <a:lnTo>
                    <a:pt x="65" y="16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5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618BB44A-C297-4A20-AAEB-AE1C8A1402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" y="179"/>
              <a:ext cx="148" cy="162"/>
            </a:xfrm>
            <a:custGeom>
              <a:avLst/>
              <a:gdLst>
                <a:gd name="T0" fmla="*/ 38 w 148"/>
                <a:gd name="T1" fmla="*/ 124 h 162"/>
                <a:gd name="T2" fmla="*/ 21 w 148"/>
                <a:gd name="T3" fmla="*/ 162 h 162"/>
                <a:gd name="T4" fmla="*/ 0 w 148"/>
                <a:gd name="T5" fmla="*/ 162 h 162"/>
                <a:gd name="T6" fmla="*/ 74 w 148"/>
                <a:gd name="T7" fmla="*/ 0 h 162"/>
                <a:gd name="T8" fmla="*/ 148 w 148"/>
                <a:gd name="T9" fmla="*/ 162 h 162"/>
                <a:gd name="T10" fmla="*/ 127 w 148"/>
                <a:gd name="T11" fmla="*/ 162 h 162"/>
                <a:gd name="T12" fmla="*/ 109 w 148"/>
                <a:gd name="T13" fmla="*/ 124 h 162"/>
                <a:gd name="T14" fmla="*/ 38 w 148"/>
                <a:gd name="T15" fmla="*/ 124 h 162"/>
                <a:gd name="T16" fmla="*/ 74 w 148"/>
                <a:gd name="T17" fmla="*/ 42 h 162"/>
                <a:gd name="T18" fmla="*/ 47 w 148"/>
                <a:gd name="T19" fmla="*/ 106 h 162"/>
                <a:gd name="T20" fmla="*/ 102 w 148"/>
                <a:gd name="T21" fmla="*/ 106 h 162"/>
                <a:gd name="T22" fmla="*/ 74 w 148"/>
                <a:gd name="T23" fmla="*/ 4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162">
                  <a:moveTo>
                    <a:pt x="38" y="124"/>
                  </a:moveTo>
                  <a:lnTo>
                    <a:pt x="21" y="162"/>
                  </a:lnTo>
                  <a:lnTo>
                    <a:pt x="0" y="162"/>
                  </a:lnTo>
                  <a:lnTo>
                    <a:pt x="74" y="0"/>
                  </a:lnTo>
                  <a:lnTo>
                    <a:pt x="148" y="162"/>
                  </a:lnTo>
                  <a:lnTo>
                    <a:pt x="127" y="162"/>
                  </a:lnTo>
                  <a:lnTo>
                    <a:pt x="109" y="124"/>
                  </a:lnTo>
                  <a:lnTo>
                    <a:pt x="38" y="124"/>
                  </a:lnTo>
                  <a:close/>
                  <a:moveTo>
                    <a:pt x="74" y="42"/>
                  </a:moveTo>
                  <a:lnTo>
                    <a:pt x="47" y="106"/>
                  </a:lnTo>
                  <a:lnTo>
                    <a:pt x="102" y="106"/>
                  </a:lnTo>
                  <a:lnTo>
                    <a:pt x="74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CBF7A5BA-C82E-4C9C-80B1-BBABCF70A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" y="186"/>
              <a:ext cx="67" cy="155"/>
            </a:xfrm>
            <a:custGeom>
              <a:avLst/>
              <a:gdLst>
                <a:gd name="T0" fmla="*/ 20 w 67"/>
                <a:gd name="T1" fmla="*/ 138 h 155"/>
                <a:gd name="T2" fmla="*/ 67 w 67"/>
                <a:gd name="T3" fmla="*/ 138 h 155"/>
                <a:gd name="T4" fmla="*/ 67 w 67"/>
                <a:gd name="T5" fmla="*/ 155 h 155"/>
                <a:gd name="T6" fmla="*/ 0 w 67"/>
                <a:gd name="T7" fmla="*/ 155 h 155"/>
                <a:gd name="T8" fmla="*/ 0 w 67"/>
                <a:gd name="T9" fmla="*/ 0 h 155"/>
                <a:gd name="T10" fmla="*/ 20 w 67"/>
                <a:gd name="T11" fmla="*/ 0 h 155"/>
                <a:gd name="T12" fmla="*/ 20 w 67"/>
                <a:gd name="T13" fmla="*/ 13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55">
                  <a:moveTo>
                    <a:pt x="20" y="138"/>
                  </a:moveTo>
                  <a:lnTo>
                    <a:pt x="67" y="138"/>
                  </a:lnTo>
                  <a:lnTo>
                    <a:pt x="67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1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9C91E13A-D39A-49FE-B028-2766DF7DF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" y="186"/>
              <a:ext cx="112" cy="155"/>
            </a:xfrm>
            <a:custGeom>
              <a:avLst/>
              <a:gdLst>
                <a:gd name="T0" fmla="*/ 85 w 112"/>
                <a:gd name="T1" fmla="*/ 0 h 155"/>
                <a:gd name="T2" fmla="*/ 110 w 112"/>
                <a:gd name="T3" fmla="*/ 0 h 155"/>
                <a:gd name="T4" fmla="*/ 41 w 112"/>
                <a:gd name="T5" fmla="*/ 70 h 155"/>
                <a:gd name="T6" fmla="*/ 112 w 112"/>
                <a:gd name="T7" fmla="*/ 155 h 155"/>
                <a:gd name="T8" fmla="*/ 86 w 112"/>
                <a:gd name="T9" fmla="*/ 155 h 155"/>
                <a:gd name="T10" fmla="*/ 20 w 112"/>
                <a:gd name="T11" fmla="*/ 73 h 155"/>
                <a:gd name="T12" fmla="*/ 20 w 112"/>
                <a:gd name="T13" fmla="*/ 90 h 155"/>
                <a:gd name="T14" fmla="*/ 20 w 112"/>
                <a:gd name="T15" fmla="*/ 155 h 155"/>
                <a:gd name="T16" fmla="*/ 0 w 112"/>
                <a:gd name="T17" fmla="*/ 155 h 155"/>
                <a:gd name="T18" fmla="*/ 0 w 112"/>
                <a:gd name="T19" fmla="*/ 0 h 155"/>
                <a:gd name="T20" fmla="*/ 20 w 112"/>
                <a:gd name="T21" fmla="*/ 0 h 155"/>
                <a:gd name="T22" fmla="*/ 20 w 112"/>
                <a:gd name="T23" fmla="*/ 67 h 155"/>
                <a:gd name="T24" fmla="*/ 85 w 112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55">
                  <a:moveTo>
                    <a:pt x="85" y="0"/>
                  </a:moveTo>
                  <a:lnTo>
                    <a:pt x="110" y="0"/>
                  </a:lnTo>
                  <a:lnTo>
                    <a:pt x="41" y="70"/>
                  </a:lnTo>
                  <a:lnTo>
                    <a:pt x="112" y="155"/>
                  </a:lnTo>
                  <a:lnTo>
                    <a:pt x="86" y="155"/>
                  </a:lnTo>
                  <a:lnTo>
                    <a:pt x="20" y="73"/>
                  </a:lnTo>
                  <a:lnTo>
                    <a:pt x="20" y="90"/>
                  </a:lnTo>
                  <a:lnTo>
                    <a:pt x="2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8CBF4C88-5F32-41E0-B66A-05EE64CAC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186"/>
              <a:ext cx="83" cy="155"/>
            </a:xfrm>
            <a:custGeom>
              <a:avLst/>
              <a:gdLst>
                <a:gd name="T0" fmla="*/ 0 w 83"/>
                <a:gd name="T1" fmla="*/ 0 h 155"/>
                <a:gd name="T2" fmla="*/ 83 w 83"/>
                <a:gd name="T3" fmla="*/ 0 h 155"/>
                <a:gd name="T4" fmla="*/ 83 w 83"/>
                <a:gd name="T5" fmla="*/ 17 h 155"/>
                <a:gd name="T6" fmla="*/ 19 w 83"/>
                <a:gd name="T7" fmla="*/ 17 h 155"/>
                <a:gd name="T8" fmla="*/ 19 w 83"/>
                <a:gd name="T9" fmla="*/ 61 h 155"/>
                <a:gd name="T10" fmla="*/ 81 w 83"/>
                <a:gd name="T11" fmla="*/ 61 h 155"/>
                <a:gd name="T12" fmla="*/ 81 w 83"/>
                <a:gd name="T13" fmla="*/ 79 h 155"/>
                <a:gd name="T14" fmla="*/ 19 w 83"/>
                <a:gd name="T15" fmla="*/ 79 h 155"/>
                <a:gd name="T16" fmla="*/ 19 w 83"/>
                <a:gd name="T17" fmla="*/ 138 h 155"/>
                <a:gd name="T18" fmla="*/ 83 w 83"/>
                <a:gd name="T19" fmla="*/ 138 h 155"/>
                <a:gd name="T20" fmla="*/ 83 w 83"/>
                <a:gd name="T21" fmla="*/ 155 h 155"/>
                <a:gd name="T22" fmla="*/ 0 w 83"/>
                <a:gd name="T23" fmla="*/ 155 h 155"/>
                <a:gd name="T24" fmla="*/ 0 w 83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55">
                  <a:moveTo>
                    <a:pt x="0" y="0"/>
                  </a:moveTo>
                  <a:lnTo>
                    <a:pt x="83" y="0"/>
                  </a:lnTo>
                  <a:lnTo>
                    <a:pt x="83" y="17"/>
                  </a:lnTo>
                  <a:lnTo>
                    <a:pt x="19" y="17"/>
                  </a:lnTo>
                  <a:lnTo>
                    <a:pt x="19" y="61"/>
                  </a:lnTo>
                  <a:lnTo>
                    <a:pt x="81" y="61"/>
                  </a:lnTo>
                  <a:lnTo>
                    <a:pt x="81" y="79"/>
                  </a:lnTo>
                  <a:lnTo>
                    <a:pt x="19" y="79"/>
                  </a:lnTo>
                  <a:lnTo>
                    <a:pt x="19" y="138"/>
                  </a:lnTo>
                  <a:lnTo>
                    <a:pt x="83" y="138"/>
                  </a:lnTo>
                  <a:lnTo>
                    <a:pt x="83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A4C97632-391D-4E04-A608-C275BFCC5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" y="186"/>
              <a:ext cx="96" cy="155"/>
            </a:xfrm>
            <a:custGeom>
              <a:avLst/>
              <a:gdLst>
                <a:gd name="T0" fmla="*/ 118 w 118"/>
                <a:gd name="T1" fmla="*/ 189 h 189"/>
                <a:gd name="T2" fmla="*/ 90 w 118"/>
                <a:gd name="T3" fmla="*/ 189 h 189"/>
                <a:gd name="T4" fmla="*/ 34 w 118"/>
                <a:gd name="T5" fmla="*/ 109 h 189"/>
                <a:gd name="T6" fmla="*/ 24 w 118"/>
                <a:gd name="T7" fmla="*/ 94 h 189"/>
                <a:gd name="T8" fmla="*/ 24 w 118"/>
                <a:gd name="T9" fmla="*/ 189 h 189"/>
                <a:gd name="T10" fmla="*/ 0 w 118"/>
                <a:gd name="T11" fmla="*/ 189 h 189"/>
                <a:gd name="T12" fmla="*/ 0 w 118"/>
                <a:gd name="T13" fmla="*/ 0 h 189"/>
                <a:gd name="T14" fmla="*/ 29 w 118"/>
                <a:gd name="T15" fmla="*/ 0 h 189"/>
                <a:gd name="T16" fmla="*/ 79 w 118"/>
                <a:gd name="T17" fmla="*/ 8 h 189"/>
                <a:gd name="T18" fmla="*/ 104 w 118"/>
                <a:gd name="T19" fmla="*/ 54 h 189"/>
                <a:gd name="T20" fmla="*/ 59 w 118"/>
                <a:gd name="T21" fmla="*/ 107 h 189"/>
                <a:gd name="T22" fmla="*/ 118 w 118"/>
                <a:gd name="T23" fmla="*/ 189 h 189"/>
                <a:gd name="T24" fmla="*/ 24 w 118"/>
                <a:gd name="T25" fmla="*/ 89 h 189"/>
                <a:gd name="T26" fmla="*/ 32 w 118"/>
                <a:gd name="T27" fmla="*/ 89 h 189"/>
                <a:gd name="T28" fmla="*/ 82 w 118"/>
                <a:gd name="T29" fmla="*/ 55 h 189"/>
                <a:gd name="T30" fmla="*/ 30 w 118"/>
                <a:gd name="T31" fmla="*/ 21 h 189"/>
                <a:gd name="T32" fmla="*/ 24 w 118"/>
                <a:gd name="T33" fmla="*/ 21 h 189"/>
                <a:gd name="T34" fmla="*/ 24 w 118"/>
                <a:gd name="T35" fmla="*/ 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89">
                  <a:moveTo>
                    <a:pt x="118" y="189"/>
                  </a:moveTo>
                  <a:cubicBezTo>
                    <a:pt x="90" y="189"/>
                    <a:pt x="90" y="189"/>
                    <a:pt x="90" y="18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0"/>
                    <a:pt x="64" y="0"/>
                    <a:pt x="79" y="8"/>
                  </a:cubicBezTo>
                  <a:cubicBezTo>
                    <a:pt x="95" y="18"/>
                    <a:pt x="104" y="35"/>
                    <a:pt x="104" y="54"/>
                  </a:cubicBezTo>
                  <a:cubicBezTo>
                    <a:pt x="104" y="81"/>
                    <a:pt x="86" y="103"/>
                    <a:pt x="59" y="107"/>
                  </a:cubicBezTo>
                  <a:lnTo>
                    <a:pt x="118" y="189"/>
                  </a:lnTo>
                  <a:close/>
                  <a:moveTo>
                    <a:pt x="24" y="89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56" y="89"/>
                    <a:pt x="82" y="85"/>
                    <a:pt x="82" y="55"/>
                  </a:cubicBezTo>
                  <a:cubicBezTo>
                    <a:pt x="82" y="25"/>
                    <a:pt x="54" y="21"/>
                    <a:pt x="30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Text Placeholder 11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-1" y="2358660"/>
            <a:ext cx="12192001" cy="1348509"/>
          </a:xfrm>
          <a:prstGeom prst="rect">
            <a:avLst/>
          </a:prstGeom>
        </p:spPr>
        <p:txBody>
          <a:bodyPr anchor="b" anchorCtr="1">
            <a:normAutofit/>
          </a:bodyPr>
          <a:lstStyle>
            <a:lvl1pPr marL="0" indent="0" algn="ctr">
              <a:lnSpc>
                <a:spcPts val="4500"/>
              </a:lnSpc>
              <a:buNone/>
              <a:defRPr sz="4200" b="0" baseline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169863" indent="0" algn="ctr">
              <a:buNone/>
              <a:defRPr>
                <a:latin typeface="Calibri" panose="020F0502020204030204" pitchFamily="34" charset="0"/>
              </a:defRPr>
            </a:lvl2pPr>
            <a:lvl3pPr marL="347663" indent="0" algn="ctr">
              <a:buNone/>
              <a:defRPr>
                <a:latin typeface="Calibri" panose="020F0502020204030204" pitchFamily="34" charset="0"/>
              </a:defRPr>
            </a:lvl3pPr>
            <a:lvl4pPr marL="515938" indent="0" algn="ctr">
              <a:buNone/>
              <a:defRPr>
                <a:latin typeface="Calibri" panose="020F0502020204030204" pitchFamily="34" charset="0"/>
              </a:defRPr>
            </a:lvl4pPr>
            <a:lvl5pPr marL="627063" indent="0" algn="ctr">
              <a:buNone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add document title</a:t>
            </a: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F3B0009B-B1C4-4A7C-A61E-8225EC7FF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6036" y="225563"/>
            <a:ext cx="1269048" cy="6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5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22A61B2-378F-4FB7-8BB0-D3F8A59F8A5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2E239D8E-90E6-414A-B972-442280C39A5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4DED548C-4BD8-4D4A-AD87-BB786EE675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A259120D-387B-4A0A-A76B-946B5DBF6F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78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o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2762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00BCFE-3DF5-4C2F-A04B-14A8B53CF3F1}"/>
              </a:ext>
            </a:extLst>
          </p:cNvPr>
          <p:cNvCxnSpPr>
            <a:cxnSpLocks/>
          </p:cNvCxnSpPr>
          <p:nvPr userDrawn="1"/>
        </p:nvCxnSpPr>
        <p:spPr>
          <a:xfrm>
            <a:off x="1630354" y="261737"/>
            <a:ext cx="0" cy="26460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DBE5867-ECED-4EAE-90C9-EF46552430C3}"/>
              </a:ext>
            </a:extLst>
          </p:cNvPr>
          <p:cNvSpPr txBox="1"/>
          <p:nvPr userDrawn="1"/>
        </p:nvSpPr>
        <p:spPr>
          <a:xfrm>
            <a:off x="1677983" y="261737"/>
            <a:ext cx="1507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>
                <a:solidFill>
                  <a:srgbClr val="6A737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CASE STUDY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1260AE-81A9-4328-A367-F2152811ED42}"/>
              </a:ext>
            </a:extLst>
          </p:cNvPr>
          <p:cNvSpPr/>
          <p:nvPr userDrawn="1"/>
        </p:nvSpPr>
        <p:spPr>
          <a:xfrm>
            <a:off x="0" y="5312272"/>
            <a:ext cx="12192000" cy="15457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0ED0CACD-6AD3-475E-A328-5EB5CF97EDD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13553" y="310430"/>
            <a:ext cx="966561" cy="210390"/>
            <a:chOff x="150" y="144"/>
            <a:chExt cx="1098" cy="239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CB69FCA9-972C-4C11-B7BE-EABA0409D0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A2DF650E-8376-496F-A9E3-034BD769D8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217F304-D38F-4B73-96EE-B8903A826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183"/>
              <a:ext cx="216" cy="165"/>
            </a:xfrm>
            <a:custGeom>
              <a:avLst/>
              <a:gdLst>
                <a:gd name="T0" fmla="*/ 65 w 216"/>
                <a:gd name="T1" fmla="*/ 114 h 165"/>
                <a:gd name="T2" fmla="*/ 108 w 216"/>
                <a:gd name="T3" fmla="*/ 0 h 165"/>
                <a:gd name="T4" fmla="*/ 152 w 216"/>
                <a:gd name="T5" fmla="*/ 114 h 165"/>
                <a:gd name="T6" fmla="*/ 195 w 216"/>
                <a:gd name="T7" fmla="*/ 3 h 165"/>
                <a:gd name="T8" fmla="*/ 216 w 216"/>
                <a:gd name="T9" fmla="*/ 3 h 165"/>
                <a:gd name="T10" fmla="*/ 152 w 216"/>
                <a:gd name="T11" fmla="*/ 165 h 165"/>
                <a:gd name="T12" fmla="*/ 108 w 216"/>
                <a:gd name="T13" fmla="*/ 51 h 165"/>
                <a:gd name="T14" fmla="*/ 65 w 216"/>
                <a:gd name="T15" fmla="*/ 165 h 165"/>
                <a:gd name="T16" fmla="*/ 0 w 216"/>
                <a:gd name="T17" fmla="*/ 3 h 165"/>
                <a:gd name="T18" fmla="*/ 22 w 216"/>
                <a:gd name="T19" fmla="*/ 3 h 165"/>
                <a:gd name="T20" fmla="*/ 65 w 216"/>
                <a:gd name="T21" fmla="*/ 1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65">
                  <a:moveTo>
                    <a:pt x="65" y="114"/>
                  </a:moveTo>
                  <a:lnTo>
                    <a:pt x="108" y="0"/>
                  </a:lnTo>
                  <a:lnTo>
                    <a:pt x="152" y="114"/>
                  </a:lnTo>
                  <a:lnTo>
                    <a:pt x="195" y="3"/>
                  </a:lnTo>
                  <a:lnTo>
                    <a:pt x="216" y="3"/>
                  </a:lnTo>
                  <a:lnTo>
                    <a:pt x="152" y="165"/>
                  </a:lnTo>
                  <a:lnTo>
                    <a:pt x="108" y="51"/>
                  </a:lnTo>
                  <a:lnTo>
                    <a:pt x="65" y="16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5" y="1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0684A7B9-F163-4891-8D36-52CD40476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" y="179"/>
              <a:ext cx="148" cy="162"/>
            </a:xfrm>
            <a:custGeom>
              <a:avLst/>
              <a:gdLst>
                <a:gd name="T0" fmla="*/ 38 w 148"/>
                <a:gd name="T1" fmla="*/ 124 h 162"/>
                <a:gd name="T2" fmla="*/ 21 w 148"/>
                <a:gd name="T3" fmla="*/ 162 h 162"/>
                <a:gd name="T4" fmla="*/ 0 w 148"/>
                <a:gd name="T5" fmla="*/ 162 h 162"/>
                <a:gd name="T6" fmla="*/ 74 w 148"/>
                <a:gd name="T7" fmla="*/ 0 h 162"/>
                <a:gd name="T8" fmla="*/ 148 w 148"/>
                <a:gd name="T9" fmla="*/ 162 h 162"/>
                <a:gd name="T10" fmla="*/ 127 w 148"/>
                <a:gd name="T11" fmla="*/ 162 h 162"/>
                <a:gd name="T12" fmla="*/ 109 w 148"/>
                <a:gd name="T13" fmla="*/ 124 h 162"/>
                <a:gd name="T14" fmla="*/ 38 w 148"/>
                <a:gd name="T15" fmla="*/ 124 h 162"/>
                <a:gd name="T16" fmla="*/ 74 w 148"/>
                <a:gd name="T17" fmla="*/ 42 h 162"/>
                <a:gd name="T18" fmla="*/ 47 w 148"/>
                <a:gd name="T19" fmla="*/ 106 h 162"/>
                <a:gd name="T20" fmla="*/ 102 w 148"/>
                <a:gd name="T21" fmla="*/ 106 h 162"/>
                <a:gd name="T22" fmla="*/ 74 w 148"/>
                <a:gd name="T23" fmla="*/ 4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162">
                  <a:moveTo>
                    <a:pt x="38" y="124"/>
                  </a:moveTo>
                  <a:lnTo>
                    <a:pt x="21" y="162"/>
                  </a:lnTo>
                  <a:lnTo>
                    <a:pt x="0" y="162"/>
                  </a:lnTo>
                  <a:lnTo>
                    <a:pt x="74" y="0"/>
                  </a:lnTo>
                  <a:lnTo>
                    <a:pt x="148" y="162"/>
                  </a:lnTo>
                  <a:lnTo>
                    <a:pt x="127" y="162"/>
                  </a:lnTo>
                  <a:lnTo>
                    <a:pt x="109" y="124"/>
                  </a:lnTo>
                  <a:lnTo>
                    <a:pt x="38" y="124"/>
                  </a:lnTo>
                  <a:close/>
                  <a:moveTo>
                    <a:pt x="74" y="42"/>
                  </a:moveTo>
                  <a:lnTo>
                    <a:pt x="47" y="106"/>
                  </a:lnTo>
                  <a:lnTo>
                    <a:pt x="102" y="106"/>
                  </a:lnTo>
                  <a:lnTo>
                    <a:pt x="74" y="4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C31E0A7-96ED-4B3C-84F9-206D4C599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" y="186"/>
              <a:ext cx="67" cy="155"/>
            </a:xfrm>
            <a:custGeom>
              <a:avLst/>
              <a:gdLst>
                <a:gd name="T0" fmla="*/ 20 w 67"/>
                <a:gd name="T1" fmla="*/ 138 h 155"/>
                <a:gd name="T2" fmla="*/ 67 w 67"/>
                <a:gd name="T3" fmla="*/ 138 h 155"/>
                <a:gd name="T4" fmla="*/ 67 w 67"/>
                <a:gd name="T5" fmla="*/ 155 h 155"/>
                <a:gd name="T6" fmla="*/ 0 w 67"/>
                <a:gd name="T7" fmla="*/ 155 h 155"/>
                <a:gd name="T8" fmla="*/ 0 w 67"/>
                <a:gd name="T9" fmla="*/ 0 h 155"/>
                <a:gd name="T10" fmla="*/ 20 w 67"/>
                <a:gd name="T11" fmla="*/ 0 h 155"/>
                <a:gd name="T12" fmla="*/ 20 w 67"/>
                <a:gd name="T13" fmla="*/ 13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55">
                  <a:moveTo>
                    <a:pt x="20" y="138"/>
                  </a:moveTo>
                  <a:lnTo>
                    <a:pt x="67" y="138"/>
                  </a:lnTo>
                  <a:lnTo>
                    <a:pt x="67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1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72919FBB-9876-4625-8D6C-D4E0D1D23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" y="186"/>
              <a:ext cx="112" cy="155"/>
            </a:xfrm>
            <a:custGeom>
              <a:avLst/>
              <a:gdLst>
                <a:gd name="T0" fmla="*/ 85 w 112"/>
                <a:gd name="T1" fmla="*/ 0 h 155"/>
                <a:gd name="T2" fmla="*/ 110 w 112"/>
                <a:gd name="T3" fmla="*/ 0 h 155"/>
                <a:gd name="T4" fmla="*/ 41 w 112"/>
                <a:gd name="T5" fmla="*/ 70 h 155"/>
                <a:gd name="T6" fmla="*/ 112 w 112"/>
                <a:gd name="T7" fmla="*/ 155 h 155"/>
                <a:gd name="T8" fmla="*/ 86 w 112"/>
                <a:gd name="T9" fmla="*/ 155 h 155"/>
                <a:gd name="T10" fmla="*/ 20 w 112"/>
                <a:gd name="T11" fmla="*/ 73 h 155"/>
                <a:gd name="T12" fmla="*/ 20 w 112"/>
                <a:gd name="T13" fmla="*/ 90 h 155"/>
                <a:gd name="T14" fmla="*/ 20 w 112"/>
                <a:gd name="T15" fmla="*/ 155 h 155"/>
                <a:gd name="T16" fmla="*/ 0 w 112"/>
                <a:gd name="T17" fmla="*/ 155 h 155"/>
                <a:gd name="T18" fmla="*/ 0 w 112"/>
                <a:gd name="T19" fmla="*/ 0 h 155"/>
                <a:gd name="T20" fmla="*/ 20 w 112"/>
                <a:gd name="T21" fmla="*/ 0 h 155"/>
                <a:gd name="T22" fmla="*/ 20 w 112"/>
                <a:gd name="T23" fmla="*/ 67 h 155"/>
                <a:gd name="T24" fmla="*/ 85 w 112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55">
                  <a:moveTo>
                    <a:pt x="85" y="0"/>
                  </a:moveTo>
                  <a:lnTo>
                    <a:pt x="110" y="0"/>
                  </a:lnTo>
                  <a:lnTo>
                    <a:pt x="41" y="70"/>
                  </a:lnTo>
                  <a:lnTo>
                    <a:pt x="112" y="155"/>
                  </a:lnTo>
                  <a:lnTo>
                    <a:pt x="86" y="155"/>
                  </a:lnTo>
                  <a:lnTo>
                    <a:pt x="20" y="73"/>
                  </a:lnTo>
                  <a:lnTo>
                    <a:pt x="20" y="90"/>
                  </a:lnTo>
                  <a:lnTo>
                    <a:pt x="2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00E07BAD-02FE-4360-9BB5-C1F206C03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186"/>
              <a:ext cx="83" cy="155"/>
            </a:xfrm>
            <a:custGeom>
              <a:avLst/>
              <a:gdLst>
                <a:gd name="T0" fmla="*/ 0 w 83"/>
                <a:gd name="T1" fmla="*/ 0 h 155"/>
                <a:gd name="T2" fmla="*/ 83 w 83"/>
                <a:gd name="T3" fmla="*/ 0 h 155"/>
                <a:gd name="T4" fmla="*/ 83 w 83"/>
                <a:gd name="T5" fmla="*/ 17 h 155"/>
                <a:gd name="T6" fmla="*/ 19 w 83"/>
                <a:gd name="T7" fmla="*/ 17 h 155"/>
                <a:gd name="T8" fmla="*/ 19 w 83"/>
                <a:gd name="T9" fmla="*/ 61 h 155"/>
                <a:gd name="T10" fmla="*/ 81 w 83"/>
                <a:gd name="T11" fmla="*/ 61 h 155"/>
                <a:gd name="T12" fmla="*/ 81 w 83"/>
                <a:gd name="T13" fmla="*/ 79 h 155"/>
                <a:gd name="T14" fmla="*/ 19 w 83"/>
                <a:gd name="T15" fmla="*/ 79 h 155"/>
                <a:gd name="T16" fmla="*/ 19 w 83"/>
                <a:gd name="T17" fmla="*/ 138 h 155"/>
                <a:gd name="T18" fmla="*/ 83 w 83"/>
                <a:gd name="T19" fmla="*/ 138 h 155"/>
                <a:gd name="T20" fmla="*/ 83 w 83"/>
                <a:gd name="T21" fmla="*/ 155 h 155"/>
                <a:gd name="T22" fmla="*/ 0 w 83"/>
                <a:gd name="T23" fmla="*/ 155 h 155"/>
                <a:gd name="T24" fmla="*/ 0 w 83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55">
                  <a:moveTo>
                    <a:pt x="0" y="0"/>
                  </a:moveTo>
                  <a:lnTo>
                    <a:pt x="83" y="0"/>
                  </a:lnTo>
                  <a:lnTo>
                    <a:pt x="83" y="17"/>
                  </a:lnTo>
                  <a:lnTo>
                    <a:pt x="19" y="17"/>
                  </a:lnTo>
                  <a:lnTo>
                    <a:pt x="19" y="61"/>
                  </a:lnTo>
                  <a:lnTo>
                    <a:pt x="81" y="61"/>
                  </a:lnTo>
                  <a:lnTo>
                    <a:pt x="81" y="79"/>
                  </a:lnTo>
                  <a:lnTo>
                    <a:pt x="19" y="79"/>
                  </a:lnTo>
                  <a:lnTo>
                    <a:pt x="19" y="138"/>
                  </a:lnTo>
                  <a:lnTo>
                    <a:pt x="83" y="138"/>
                  </a:lnTo>
                  <a:lnTo>
                    <a:pt x="83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7FAEDD8C-BDD1-41A7-87AF-2FA2C02449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" y="186"/>
              <a:ext cx="96" cy="155"/>
            </a:xfrm>
            <a:custGeom>
              <a:avLst/>
              <a:gdLst>
                <a:gd name="T0" fmla="*/ 118 w 118"/>
                <a:gd name="T1" fmla="*/ 189 h 189"/>
                <a:gd name="T2" fmla="*/ 90 w 118"/>
                <a:gd name="T3" fmla="*/ 189 h 189"/>
                <a:gd name="T4" fmla="*/ 34 w 118"/>
                <a:gd name="T5" fmla="*/ 109 h 189"/>
                <a:gd name="T6" fmla="*/ 24 w 118"/>
                <a:gd name="T7" fmla="*/ 94 h 189"/>
                <a:gd name="T8" fmla="*/ 24 w 118"/>
                <a:gd name="T9" fmla="*/ 189 h 189"/>
                <a:gd name="T10" fmla="*/ 0 w 118"/>
                <a:gd name="T11" fmla="*/ 189 h 189"/>
                <a:gd name="T12" fmla="*/ 0 w 118"/>
                <a:gd name="T13" fmla="*/ 0 h 189"/>
                <a:gd name="T14" fmla="*/ 29 w 118"/>
                <a:gd name="T15" fmla="*/ 0 h 189"/>
                <a:gd name="T16" fmla="*/ 79 w 118"/>
                <a:gd name="T17" fmla="*/ 8 h 189"/>
                <a:gd name="T18" fmla="*/ 104 w 118"/>
                <a:gd name="T19" fmla="*/ 54 h 189"/>
                <a:gd name="T20" fmla="*/ 59 w 118"/>
                <a:gd name="T21" fmla="*/ 107 h 189"/>
                <a:gd name="T22" fmla="*/ 118 w 118"/>
                <a:gd name="T23" fmla="*/ 189 h 189"/>
                <a:gd name="T24" fmla="*/ 24 w 118"/>
                <a:gd name="T25" fmla="*/ 89 h 189"/>
                <a:gd name="T26" fmla="*/ 32 w 118"/>
                <a:gd name="T27" fmla="*/ 89 h 189"/>
                <a:gd name="T28" fmla="*/ 82 w 118"/>
                <a:gd name="T29" fmla="*/ 55 h 189"/>
                <a:gd name="T30" fmla="*/ 30 w 118"/>
                <a:gd name="T31" fmla="*/ 21 h 189"/>
                <a:gd name="T32" fmla="*/ 24 w 118"/>
                <a:gd name="T33" fmla="*/ 21 h 189"/>
                <a:gd name="T34" fmla="*/ 24 w 118"/>
                <a:gd name="T35" fmla="*/ 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89">
                  <a:moveTo>
                    <a:pt x="118" y="189"/>
                  </a:moveTo>
                  <a:cubicBezTo>
                    <a:pt x="90" y="189"/>
                    <a:pt x="90" y="189"/>
                    <a:pt x="90" y="18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0"/>
                    <a:pt x="64" y="0"/>
                    <a:pt x="79" y="8"/>
                  </a:cubicBezTo>
                  <a:cubicBezTo>
                    <a:pt x="95" y="18"/>
                    <a:pt x="104" y="35"/>
                    <a:pt x="104" y="54"/>
                  </a:cubicBezTo>
                  <a:cubicBezTo>
                    <a:pt x="104" y="81"/>
                    <a:pt x="86" y="103"/>
                    <a:pt x="59" y="107"/>
                  </a:cubicBezTo>
                  <a:lnTo>
                    <a:pt x="118" y="189"/>
                  </a:lnTo>
                  <a:close/>
                  <a:moveTo>
                    <a:pt x="24" y="89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56" y="89"/>
                    <a:pt x="82" y="85"/>
                    <a:pt x="82" y="55"/>
                  </a:cubicBezTo>
                  <a:cubicBezTo>
                    <a:pt x="82" y="25"/>
                    <a:pt x="54" y="21"/>
                    <a:pt x="30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8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 Placeholder 47">
            <a:extLst>
              <a:ext uri="{FF2B5EF4-FFF2-40B4-BE49-F238E27FC236}">
                <a16:creationId xmlns:a16="http://schemas.microsoft.com/office/drawing/2014/main" id="{CE9F6DD1-C10C-4055-B763-F19DC1F7BF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274" y="1646892"/>
            <a:ext cx="10939145" cy="3045097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Enter bulleted statements</a:t>
            </a:r>
          </a:p>
        </p:txBody>
      </p:sp>
      <p:sp>
        <p:nvSpPr>
          <p:cNvPr id="16" name="Title 50">
            <a:extLst>
              <a:ext uri="{FF2B5EF4-FFF2-40B4-BE49-F238E27FC236}">
                <a16:creationId xmlns:a16="http://schemas.microsoft.com/office/drawing/2014/main" id="{629F8953-49FC-4C48-B21A-0CB33BC43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12" y="769188"/>
            <a:ext cx="10992527" cy="59236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22497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BA561AD-DD3D-4A2D-BC6B-661D1C24C162}"/>
              </a:ext>
            </a:extLst>
          </p:cNvPr>
          <p:cNvSpPr txBox="1">
            <a:spLocks/>
          </p:cNvSpPr>
          <p:nvPr userDrawn="1"/>
        </p:nvSpPr>
        <p:spPr>
          <a:xfrm>
            <a:off x="208937" y="4917769"/>
            <a:ext cx="2031343" cy="6234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AE7CCBE0-9952-4344-B8AE-93A5E265B70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19" name="AutoShape 3">
              <a:extLst>
                <a:ext uri="{FF2B5EF4-FFF2-40B4-BE49-F238E27FC236}">
                  <a16:creationId xmlns:a16="http://schemas.microsoft.com/office/drawing/2014/main" id="{638230A4-156E-4516-AF8A-2B17E605660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75EE87A-706A-40BD-A011-0C9EDDD4BB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943067E6-A6DD-4B95-9E80-A7308F887A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A90A77F-F4AB-49D2-B648-757BE25B157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17843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626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19195A-A8B1-498B-B5F1-7D36142AB3E5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17843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00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4" r:id="rId4"/>
    <p:sldLayoutId id="2147483668" r:id="rId5"/>
    <p:sldLayoutId id="2147483682" r:id="rId6"/>
    <p:sldLayoutId id="2147483661" r:id="rId7"/>
    <p:sldLayoutId id="2147483663" r:id="rId8"/>
    <p:sldLayoutId id="2147483651" r:id="rId9"/>
    <p:sldLayoutId id="2147483660" r:id="rId10"/>
    <p:sldLayoutId id="2147483655" r:id="rId11"/>
    <p:sldLayoutId id="2147483667" r:id="rId12"/>
    <p:sldLayoutId id="21474836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8731B-790A-4445-9914-9B690983C7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Next-Level CX for B2B Companies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6F952A-55CB-4F39-8379-869DECA5ED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2BEB06A-A427-4871-9D85-F544C16903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71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C0FB-8F56-46BD-BB90-C1D1CCA1B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Maturity is low; the time to act is now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96AFF6-D9D3-46AC-83A2-46908CDFF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1520" y="1256399"/>
            <a:ext cx="5500380" cy="37065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69F12B-BC36-49C1-90E3-F9AC6DF69272}"/>
              </a:ext>
            </a:extLst>
          </p:cNvPr>
          <p:cNvSpPr txBox="1"/>
          <p:nvPr/>
        </p:nvSpPr>
        <p:spPr>
          <a:xfrm>
            <a:off x="1308100" y="2444191"/>
            <a:ext cx="257694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accent4"/>
                </a:solidFill>
              </a:rPr>
              <a:t>63%</a:t>
            </a:r>
          </a:p>
          <a:p>
            <a:pPr algn="ctr"/>
            <a:r>
              <a:rPr lang="en-US" sz="2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companies rated themselves as having “very weak” performance on the CX competencies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D392BB-1A5B-49FD-A846-91064F4DA429}"/>
              </a:ext>
            </a:extLst>
          </p:cNvPr>
          <p:cNvSpPr txBox="1"/>
          <p:nvPr/>
        </p:nvSpPr>
        <p:spPr>
          <a:xfrm>
            <a:off x="6014026" y="5259450"/>
            <a:ext cx="5500379" cy="66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vast majority of companies are in the bottom two stages of maturity</a:t>
            </a:r>
          </a:p>
        </p:txBody>
      </p:sp>
    </p:spTree>
    <p:extLst>
      <p:ext uri="{BB962C8B-B14F-4D97-AF65-F5344CB8AC3E}">
        <p14:creationId xmlns:p14="http://schemas.microsoft.com/office/powerpoint/2010/main" val="4108128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8A158-B23C-4A4D-ADCD-3132DB6C6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B23B vs B2C: There’s ground to make up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A3D15D5-10FE-46A0-8966-A0F76042B5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0066" y="1590619"/>
            <a:ext cx="3810000" cy="378142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E057D2-2743-438D-9388-CF19D160FBD6}"/>
              </a:ext>
            </a:extLst>
          </p:cNvPr>
          <p:cNvSpPr txBox="1"/>
          <p:nvPr/>
        </p:nvSpPr>
        <p:spPr>
          <a:xfrm>
            <a:off x="5810826" y="3925238"/>
            <a:ext cx="4727865" cy="1446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Nearly two-thirds of B2B companies are at the lowest stage of maturity (Investigate), meaning the organization is not focused on CX as a strategic opportunity.</a:t>
            </a:r>
          </a:p>
        </p:txBody>
      </p:sp>
    </p:spTree>
    <p:extLst>
      <p:ext uri="{BB962C8B-B14F-4D97-AF65-F5344CB8AC3E}">
        <p14:creationId xmlns:p14="http://schemas.microsoft.com/office/powerpoint/2010/main" val="22308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05EA-F697-4695-B993-27BB4A589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XM Governance and Strategy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67FA028-64E6-408C-93CE-A7FD77B8F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7115" y="1503486"/>
            <a:ext cx="11177769" cy="438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05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080C5-CF44-4F4A-BDCA-63AE451AD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Federated Team Model Example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F66A4B-DD7A-44D0-B75A-D986A3D59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2150" y="2613513"/>
            <a:ext cx="826770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26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0617E-02B9-4B0B-90A4-8D00B1F0A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 and Macro – Closing the loop at multiple levels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915B9C93-EC13-4A6A-8293-3E0499AE8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955" y="2717160"/>
            <a:ext cx="4505914" cy="3501944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D733A8A6-5108-4BE3-9B32-72FB91082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0772" y="2717160"/>
            <a:ext cx="4314682" cy="350194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6832299-B0F5-4B9F-8426-F5AC78F1D691}"/>
              </a:ext>
            </a:extLst>
          </p:cNvPr>
          <p:cNvSpPr txBox="1"/>
          <p:nvPr/>
        </p:nvSpPr>
        <p:spPr>
          <a:xfrm>
            <a:off x="468390" y="1344685"/>
            <a:ext cx="5627610" cy="813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Just starting out with CX? Think of it as an exercise in fixing micro experiences. A customer complains, and you find an effective way to resolve it.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2C0723-9DFA-4359-AEF1-822046EE2556}"/>
              </a:ext>
            </a:extLst>
          </p:cNvPr>
          <p:cNvSpPr txBox="1"/>
          <p:nvPr/>
        </p:nvSpPr>
        <p:spPr>
          <a:xfrm>
            <a:off x="6664180" y="1344685"/>
            <a:ext cx="4727865" cy="567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Ready for Next-Level CX? Turn your focus to addressing ineffective processes at a macro level.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9CA7B98-A22D-42E8-958A-8322F3600463}"/>
              </a:ext>
            </a:extLst>
          </p:cNvPr>
          <p:cNvCxnSpPr>
            <a:cxnSpLocks/>
          </p:cNvCxnSpPr>
          <p:nvPr/>
        </p:nvCxnSpPr>
        <p:spPr>
          <a:xfrm>
            <a:off x="6116847" y="1280160"/>
            <a:ext cx="0" cy="52037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990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40E08-C3C3-4F9C-B8BD-FE4DEBA7E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Companies are investing, but the gap still remains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62DEF6-A7E3-41B0-9A10-3FA545292FEC}"/>
              </a:ext>
            </a:extLst>
          </p:cNvPr>
          <p:cNvSpPr txBox="1"/>
          <p:nvPr/>
        </p:nvSpPr>
        <p:spPr>
          <a:xfrm>
            <a:off x="846282" y="1774554"/>
            <a:ext cx="25769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accent4"/>
                </a:solidFill>
              </a:rPr>
              <a:t>95%</a:t>
            </a:r>
          </a:p>
          <a:p>
            <a:pPr algn="ctr"/>
            <a:r>
              <a:rPr lang="en-US" sz="2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 adequately investing in digital experience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E75F1A-9080-4F27-AC79-957474A16DD2}"/>
              </a:ext>
            </a:extLst>
          </p:cNvPr>
          <p:cNvSpPr txBox="1"/>
          <p:nvPr/>
        </p:nvSpPr>
        <p:spPr>
          <a:xfrm>
            <a:off x="4807527" y="1774554"/>
            <a:ext cx="25769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accent4"/>
                </a:solidFill>
              </a:rPr>
              <a:t>82%</a:t>
            </a:r>
          </a:p>
          <a:p>
            <a:pPr algn="ctr"/>
            <a:r>
              <a:rPr lang="en-US" sz="2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have undergone a digital transformation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7B4D70-853E-4F2C-82F9-699DDCACCDAB}"/>
              </a:ext>
            </a:extLst>
          </p:cNvPr>
          <p:cNvSpPr txBox="1"/>
          <p:nvPr/>
        </p:nvSpPr>
        <p:spPr>
          <a:xfrm>
            <a:off x="8768772" y="1774554"/>
            <a:ext cx="25769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chemeClr val="accent4"/>
                </a:solidFill>
              </a:rPr>
              <a:t>71%</a:t>
            </a:r>
          </a:p>
          <a:p>
            <a:pPr algn="ctr"/>
            <a:r>
              <a:rPr lang="en-US" sz="24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still have a customer-centricity gap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2B53F4-CE3A-4C70-B3F8-F812692E7C34}"/>
              </a:ext>
            </a:extLst>
          </p:cNvPr>
          <p:cNvSpPr txBox="1"/>
          <p:nvPr/>
        </p:nvSpPr>
        <p:spPr>
          <a:xfrm>
            <a:off x="846282" y="4354914"/>
            <a:ext cx="10661429" cy="1449818"/>
          </a:xfrm>
          <a:prstGeom prst="rect">
            <a:avLst/>
          </a:prstGeom>
          <a:noFill/>
        </p:spPr>
        <p:txBody>
          <a:bodyPr wrap="square" numCol="2" spcCol="45720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recent study by </a:t>
            </a:r>
            <a:r>
              <a:rPr lang="en-US" sz="2000" baseline="30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Episerver</a:t>
            </a:r>
            <a:r>
              <a:rPr lang="en-US" sz="2000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found that 95% of B2B companies believe their company is adequately investing in improving the digital experience it delivers online and 82% of them claim they have undergone a digital transformation project. Of those that have taken on such a project, nearly all of them (97%) considered it to be successful.  And yet, 71% of overall respondents claimed their company has a customer-centricity gap, meaning the digital experience they offer does not meet the needs and expectations of their customers.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2105F3-8F59-46E3-8FBD-F05F01B06CDE}"/>
              </a:ext>
            </a:extLst>
          </p:cNvPr>
          <p:cNvSpPr/>
          <p:nvPr/>
        </p:nvSpPr>
        <p:spPr>
          <a:xfrm>
            <a:off x="2867128" y="6492240"/>
            <a:ext cx="739223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SOURCE: B2B Digital Experience Report: A Customer-Centric Pivot in Pivotal Times, published in 2020 by </a:t>
            </a:r>
            <a:r>
              <a:rPr lang="en-US" sz="1050" dirty="0" err="1">
                <a:solidFill>
                  <a:schemeClr val="bg1">
                    <a:lumMod val="65000"/>
                  </a:schemeClr>
                </a:solidFill>
              </a:rPr>
              <a:t>Episerver</a:t>
            </a: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04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DE363-C990-4700-86D0-C62BD4BF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Mapping Methods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DF2483-9599-4393-9845-D8A63F2FFBE1}"/>
              </a:ext>
            </a:extLst>
          </p:cNvPr>
          <p:cNvSpPr txBox="1"/>
          <p:nvPr/>
        </p:nvSpPr>
        <p:spPr>
          <a:xfrm>
            <a:off x="338328" y="957128"/>
            <a:ext cx="11246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CX leaders need to embrace user experience (UX) methods to design and improve digital experiences.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EB59F5-01CD-4CDE-864C-BEB252BB90C1}"/>
              </a:ext>
            </a:extLst>
          </p:cNvPr>
          <p:cNvSpPr txBox="1"/>
          <p:nvPr/>
        </p:nvSpPr>
        <p:spPr>
          <a:xfrm>
            <a:off x="472650" y="3661316"/>
            <a:ext cx="2186468" cy="1662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Persona Creation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Develop profiles of customer types to better understand their needs and deliver the experience they want.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0C3E3C-C585-4DC0-BFED-B6EF704517B3}"/>
              </a:ext>
            </a:extLst>
          </p:cNvPr>
          <p:cNvSpPr txBox="1"/>
          <p:nvPr/>
        </p:nvSpPr>
        <p:spPr>
          <a:xfrm>
            <a:off x="2748139" y="3661316"/>
            <a:ext cx="2186468" cy="1145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Empathy Mapping</a:t>
            </a:r>
          </a:p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Map the emotional ups and downs that your customers experience.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7F33D6-AFC6-480A-A1EB-468D58C54485}"/>
              </a:ext>
            </a:extLst>
          </p:cNvPr>
          <p:cNvSpPr txBox="1"/>
          <p:nvPr/>
        </p:nvSpPr>
        <p:spPr>
          <a:xfrm>
            <a:off x="5045543" y="3662021"/>
            <a:ext cx="2100913" cy="1920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Scenario Mapping</a:t>
            </a:r>
          </a:p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Chart common scenarios (aka, stories) that show how your customers interact with your digital tools to achieve an objective.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5F3D77-5052-46A3-9886-49B17917DEE5}"/>
              </a:ext>
            </a:extLst>
          </p:cNvPr>
          <p:cNvSpPr txBox="1"/>
          <p:nvPr/>
        </p:nvSpPr>
        <p:spPr>
          <a:xfrm>
            <a:off x="7397811" y="3662021"/>
            <a:ext cx="1897434" cy="1699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Journey Mapping</a:t>
            </a:r>
          </a:p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Chart the digital path your customers take as they work with you.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519DA5-5453-4BBE-A035-3092473E656F}"/>
              </a:ext>
            </a:extLst>
          </p:cNvPr>
          <p:cNvSpPr txBox="1"/>
          <p:nvPr/>
        </p:nvSpPr>
        <p:spPr>
          <a:xfrm>
            <a:off x="9484116" y="3661316"/>
            <a:ext cx="2100913" cy="1662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 Blueprinting</a:t>
            </a:r>
          </a:p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Map the interaction of people, systems, and processes for specific touchpoints in the customer journey.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C27523-6909-431D-9F7E-D33A3C99E55C}"/>
              </a:ext>
            </a:extLst>
          </p:cNvPr>
          <p:cNvGrpSpPr/>
          <p:nvPr/>
        </p:nvGrpSpPr>
        <p:grpSpPr>
          <a:xfrm>
            <a:off x="338328" y="1695272"/>
            <a:ext cx="11246701" cy="1687075"/>
            <a:chOff x="338328" y="1818290"/>
            <a:chExt cx="11246701" cy="1687075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7DA618A-E036-4527-ADC1-5C3F21231235}"/>
                </a:ext>
              </a:extLst>
            </p:cNvPr>
            <p:cNvSpPr/>
            <p:nvPr/>
          </p:nvSpPr>
          <p:spPr>
            <a:xfrm>
              <a:off x="338328" y="1818290"/>
              <a:ext cx="11246701" cy="168707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DC3A0F54-EA0B-476D-9BEA-941E3B444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2773" y="1945810"/>
              <a:ext cx="10397811" cy="1432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9176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A74D2-0317-4B18-9080-B08C82A87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X+O Roadmap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2D75EC-1E8A-46F8-BB8F-2A0EBBA7F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9425" y="1454157"/>
            <a:ext cx="11893149" cy="30107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3789DC-D61D-4382-9B37-1D6C417556CD}"/>
              </a:ext>
            </a:extLst>
          </p:cNvPr>
          <p:cNvSpPr txBox="1"/>
          <p:nvPr/>
        </p:nvSpPr>
        <p:spPr>
          <a:xfrm>
            <a:off x="974830" y="4469806"/>
            <a:ext cx="1479084" cy="101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Companies start by taking inventory of their commonly used  operational data and use that to inform the design of their XM program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BDB56D-8712-4552-8C56-78F4C654B821}"/>
              </a:ext>
            </a:extLst>
          </p:cNvPr>
          <p:cNvSpPr txBox="1"/>
          <p:nvPr/>
        </p:nvSpPr>
        <p:spPr>
          <a:xfrm>
            <a:off x="2559548" y="4469806"/>
            <a:ext cx="1479084" cy="827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Operational data is then prepared, acquired and integrated as experience data is collected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9CF9E5-B1DB-46D0-BBCF-FA163A6EB2A7}"/>
              </a:ext>
            </a:extLst>
          </p:cNvPr>
          <p:cNvSpPr txBox="1"/>
          <p:nvPr/>
        </p:nvSpPr>
        <p:spPr>
          <a:xfrm>
            <a:off x="4125146" y="4469806"/>
            <a:ext cx="1563199" cy="202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Companies then validate the O-data measurements they are using are consistent with X-data feedback which indicates what companies really want.</a:t>
            </a:r>
          </a:p>
          <a:p>
            <a:pPr lvl="0" algn="ctr">
              <a:lnSpc>
                <a:spcPct val="110000"/>
              </a:lnSpc>
              <a:spcBef>
                <a:spcPts val="600"/>
              </a:spcBef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If O-data measures need adjustment, X-data guides the establishment of the right measures at the right levels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5F4228-DA24-4C92-A503-9B189180395A}"/>
              </a:ext>
            </a:extLst>
          </p:cNvPr>
          <p:cNvSpPr txBox="1"/>
          <p:nvPr/>
        </p:nvSpPr>
        <p:spPr>
          <a:xfrm>
            <a:off x="1015634" y="1024552"/>
            <a:ext cx="1397476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X-data is used to validate the correct use of O-data.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0C0E90-2901-4F64-9948-763A6D0870D1}"/>
              </a:ext>
            </a:extLst>
          </p:cNvPr>
          <p:cNvSpPr txBox="1"/>
          <p:nvPr/>
        </p:nvSpPr>
        <p:spPr>
          <a:xfrm>
            <a:off x="2641155" y="1011392"/>
            <a:ext cx="131586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O-data is brought in as </a:t>
            </a:r>
            <a:br>
              <a:rPr lang="en-US" sz="1100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</a:b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X-data is collected.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F6ECFB-A3B8-4DF4-9A54-609F04A05DAD}"/>
              </a:ext>
            </a:extLst>
          </p:cNvPr>
          <p:cNvSpPr txBox="1"/>
          <p:nvPr/>
        </p:nvSpPr>
        <p:spPr>
          <a:xfrm>
            <a:off x="4111086" y="1008542"/>
            <a:ext cx="156319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Current O-data informs what we collect from customers.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CA37AD-A837-4D77-BDD4-80414E99BA7C}"/>
              </a:ext>
            </a:extLst>
          </p:cNvPr>
          <p:cNvSpPr txBox="1"/>
          <p:nvPr/>
        </p:nvSpPr>
        <p:spPr>
          <a:xfrm>
            <a:off x="6095998" y="3953254"/>
            <a:ext cx="164592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100" b="1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Using X+O data to provide action alerts to the organization </a:t>
            </a:r>
            <a:r>
              <a:rPr lang="en-US" sz="1100" b="1" i="0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​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US" sz="110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Use X-Data to set O-data thresholds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US" sz="110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Alerting when O-Data predicts a poor experience or potential risk/ opportunity</a:t>
            </a:r>
            <a:endParaRPr lang="en-US" sz="1100" i="0" dirty="0">
              <a:solidFill>
                <a:schemeClr val="bg1">
                  <a:lumMod val="65000"/>
                </a:schemeClr>
              </a:solidFill>
              <a:effectLst/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B11556-ADDA-4F13-8429-D4CFF6C0BF85}"/>
              </a:ext>
            </a:extLst>
          </p:cNvPr>
          <p:cNvSpPr txBox="1"/>
          <p:nvPr/>
        </p:nvSpPr>
        <p:spPr>
          <a:xfrm>
            <a:off x="7894318" y="3953254"/>
            <a:ext cx="16459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100" b="1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Using X+O data to personalize the customer experience </a:t>
            </a:r>
            <a:r>
              <a:rPr lang="en-US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​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Persona development</a:t>
            </a:r>
            <a:r>
              <a:rPr lang="en-US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​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Prescriptive analytics: </a:t>
            </a:r>
            <a:br>
              <a:rPr lang="en-US" sz="11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</a:br>
            <a:r>
              <a:rPr lang="en-US" sz="11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what is the 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</a:t>
            </a:r>
            <a:r>
              <a:rPr lang="en-US" sz="11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ext best action/intervention</a:t>
            </a:r>
            <a:endParaRPr lang="en-US" sz="1100" b="0" i="0" dirty="0">
              <a:solidFill>
                <a:schemeClr val="bg1">
                  <a:lumMod val="65000"/>
                </a:schemeClr>
              </a:solidFill>
              <a:effectLst/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4D0C2C-B59F-4333-80A9-4052618076D6}"/>
              </a:ext>
            </a:extLst>
          </p:cNvPr>
          <p:cNvSpPr txBox="1"/>
          <p:nvPr/>
        </p:nvSpPr>
        <p:spPr>
          <a:xfrm>
            <a:off x="9649892" y="3953254"/>
            <a:ext cx="164592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100" b="1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Time series analysis: 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How changing perceptions relate to behaviors (at customer level, or in aggregate)</a:t>
            </a:r>
            <a:r>
              <a:rPr lang="en-US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​</a:t>
            </a:r>
          </a:p>
          <a:p>
            <a:pPr marL="171450" indent="-171450" algn="l" rtl="0" fontAlgn="base"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Forecasting/realizing impact of improvements</a:t>
            </a:r>
            <a:endParaRPr lang="en-US" sz="1100" b="0" i="0" dirty="0">
              <a:solidFill>
                <a:schemeClr val="bg1">
                  <a:lumMod val="65000"/>
                </a:schemeClr>
              </a:solidFill>
              <a:effectLst/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250555"/>
      </p:ext>
    </p:extLst>
  </p:cSld>
  <p:clrMapOvr>
    <a:masterClrMapping/>
  </p:clrMapOvr>
</p:sld>
</file>

<file path=ppt/theme/theme1.xml><?xml version="1.0" encoding="utf-8"?>
<a:theme xmlns:a="http://schemas.openxmlformats.org/drawingml/2006/main" name="QPN">
  <a:themeElements>
    <a:clrScheme name="Custom 1">
      <a:dk1>
        <a:sysClr val="windowText" lastClr="000000"/>
      </a:dk1>
      <a:lt1>
        <a:sysClr val="window" lastClr="FFFFFF"/>
      </a:lt1>
      <a:dk2>
        <a:srgbClr val="0E2059"/>
      </a:dk2>
      <a:lt2>
        <a:srgbClr val="20759E"/>
      </a:lt2>
      <a:accent1>
        <a:srgbClr val="58B0E3"/>
      </a:accent1>
      <a:accent2>
        <a:srgbClr val="F8971D"/>
      </a:accent2>
      <a:accent3>
        <a:srgbClr val="5EC4B6"/>
      </a:accent3>
      <a:accent4>
        <a:srgbClr val="A4C660"/>
      </a:accent4>
      <a:accent5>
        <a:srgbClr val="F6D62D"/>
      </a:accent5>
      <a:accent6>
        <a:srgbClr val="D94020"/>
      </a:accent6>
      <a:hlink>
        <a:srgbClr val="0563C1"/>
      </a:hlink>
      <a:folHlink>
        <a:srgbClr val="954F72"/>
      </a:folHlink>
    </a:clrScheme>
    <a:fontScheme name="Open Sans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-WALKER-16x9-Template.potx" id="{B358E5AA-F751-4F7A-8A89-CE7747E73203}" vid="{E9A998C6-2E44-4455-A69B-D6C88A2E1B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84F8873A977947BBBF7E8388AAC2DC" ma:contentTypeVersion="13" ma:contentTypeDescription="Create a new document." ma:contentTypeScope="" ma:versionID="90b882013510bcaf8f09f12e07c45de6">
  <xsd:schema xmlns:xsd="http://www.w3.org/2001/XMLSchema" xmlns:xs="http://www.w3.org/2001/XMLSchema" xmlns:p="http://schemas.microsoft.com/office/2006/metadata/properties" xmlns:ns3="48456f94-7218-473a-b788-1b486e03bcfc" xmlns:ns4="0175ade9-9a7e-49d2-8851-49ba59dd1bc8" targetNamespace="http://schemas.microsoft.com/office/2006/metadata/properties" ma:root="true" ma:fieldsID="854668653e32adb642f986ae8ed2889e" ns3:_="" ns4:_="">
    <xsd:import namespace="48456f94-7218-473a-b788-1b486e03bcfc"/>
    <xsd:import namespace="0175ade9-9a7e-49d2-8851-49ba59dd1bc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56f94-7218-473a-b788-1b486e03bcf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75ade9-9a7e-49d2-8851-49ba59dd1b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FD32B63-C25C-41DD-894C-8C76F8266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456f94-7218-473a-b788-1b486e03bcfc"/>
    <ds:schemaRef ds:uri="0175ade9-9a7e-49d2-8851-49ba59dd1b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2E7E6A-A523-4DAD-AD51-CFA190A6DD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3314C5-614F-4833-A8CD-C1B8146CA0E1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0175ade9-9a7e-49d2-8851-49ba59dd1bc8"/>
    <ds:schemaRef ds:uri="48456f94-7218-473a-b788-1b486e03bcf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600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Open Sans Condensed Light</vt:lpstr>
      <vt:lpstr>Arial</vt:lpstr>
      <vt:lpstr>Open Sans</vt:lpstr>
      <vt:lpstr>Calibri</vt:lpstr>
      <vt:lpstr>Arial Narrow</vt:lpstr>
      <vt:lpstr>Open Sans Light</vt:lpstr>
      <vt:lpstr>QPN</vt:lpstr>
      <vt:lpstr>PowerPoint Presentation</vt:lpstr>
      <vt:lpstr>Maturity is low; the time to act is now</vt:lpstr>
      <vt:lpstr>B23B vs B2C: There’s ground to make up</vt:lpstr>
      <vt:lpstr>XM Governance and Strategy</vt:lpstr>
      <vt:lpstr>Federated Team Model Example</vt:lpstr>
      <vt:lpstr>Micro and Macro – Closing the loop at multiple levels</vt:lpstr>
      <vt:lpstr>Companies are investing, but the gap still remains</vt:lpstr>
      <vt:lpstr>Digital Mapping Methods</vt:lpstr>
      <vt:lpstr>X+O Roadmap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Wiggington, Jeff</dc:creator>
  <cp:lastModifiedBy>Wiggington, Jeff</cp:lastModifiedBy>
  <cp:revision>23</cp:revision>
  <cp:lastPrinted>2018-12-17T14:51:21Z</cp:lastPrinted>
  <dcterms:created xsi:type="dcterms:W3CDTF">2020-06-03T13:59:32Z</dcterms:created>
  <dcterms:modified xsi:type="dcterms:W3CDTF">2021-01-04T22:24:01Z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0x0101009084F8873A977947BBBF7E8388AAC2DC</vt:lpwstr>
  </property>
</Properties>
</file>